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76" r:id="rId3"/>
    <p:sldId id="258" r:id="rId4"/>
    <p:sldId id="259" r:id="rId5"/>
    <p:sldId id="260" r:id="rId6"/>
    <p:sldId id="267" r:id="rId7"/>
    <p:sldId id="264" r:id="rId8"/>
    <p:sldId id="265" r:id="rId9"/>
    <p:sldId id="266" r:id="rId10"/>
    <p:sldId id="261" r:id="rId11"/>
    <p:sldId id="262" r:id="rId12"/>
    <p:sldId id="268" r:id="rId13"/>
    <p:sldId id="269" r:id="rId14"/>
    <p:sldId id="270" r:id="rId15"/>
    <p:sldId id="271" r:id="rId16"/>
    <p:sldId id="275" r:id="rId17"/>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7" d="100"/>
          <a:sy n="87" d="100"/>
        </p:scale>
        <p:origin x="54" y="14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32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57.png"/><Relationship Id="rId5" Type="http://schemas.openxmlformats.org/officeDocument/2006/relationships/image" Target="../media/image54.png"/><Relationship Id="rId10" Type="http://schemas.openxmlformats.org/officeDocument/2006/relationships/image" Target="../media/image30.png"/><Relationship Id="rId4" Type="http://schemas.openxmlformats.org/officeDocument/2006/relationships/hyperlink" Target="https://dimensionality-reduction-293e465c2a3443e8941b016d.vercel.app/" TargetMode="External"/><Relationship Id="rId9"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2.png"/><Relationship Id="rId11" Type="http://schemas.openxmlformats.org/officeDocument/2006/relationships/image" Target="../media/image76.png"/><Relationship Id="rId5" Type="http://schemas.openxmlformats.org/officeDocument/2006/relationships/image" Target="../media/image71.png"/><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41.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1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5.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4.png"/><Relationship Id="rId2" Type="http://schemas.openxmlformats.org/officeDocument/2006/relationships/notesSlide" Target="../notesSlides/notesSlide2.xml"/><Relationship Id="rId16" Type="http://schemas.openxmlformats.org/officeDocument/2006/relationships/image" Target="../media/image13.svg"/><Relationship Id="rId20" Type="http://schemas.openxmlformats.org/officeDocument/2006/relationships/image" Target="../media/image17.sv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8.pn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hyperlink" Target="https://askleo.com/getting-rid-of-copilot-in-microsoft-office-app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hyperlink" Target="https://teachablemachine.withgoogle.com/" TargetMode="External"/><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hyperlink" Target="https://poloclub.github.io/cnn-explainer/" TargetMode="External"/><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poloclub.github.io/transformer-explaine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p:cNvSpPr/>
          <p:nvPr/>
        </p:nvSpPr>
        <p:spPr>
          <a:xfrm>
            <a:off x="571500" y="924418"/>
            <a:ext cx="1071563" cy="57150"/>
          </a:xfrm>
          <a:prstGeom prst="rect">
            <a:avLst/>
          </a:prstGeom>
          <a:solidFill>
            <a:srgbClr val="EA580C"/>
          </a:solidFill>
          <a:ln/>
        </p:spPr>
        <p:txBody>
          <a:bodyPr/>
          <a:lstStyle/>
          <a:p>
            <a:endParaRPr lang="es-PA"/>
          </a:p>
        </p:txBody>
      </p:sp>
      <p:sp>
        <p:nvSpPr>
          <p:cNvPr id="5" name="Text 2"/>
          <p:cNvSpPr/>
          <p:nvPr/>
        </p:nvSpPr>
        <p:spPr>
          <a:xfrm>
            <a:off x="571500" y="1706910"/>
            <a:ext cx="8035089" cy="1485022"/>
          </a:xfrm>
          <a:prstGeom prst="rect">
            <a:avLst/>
          </a:prstGeom>
          <a:noFill/>
          <a:ln/>
        </p:spPr>
        <p:txBody>
          <a:bodyPr wrap="square" lIns="0" tIns="0" rIns="0" bIns="0" rtlCol="0" anchor="ctr">
            <a:spAutoFit/>
          </a:bodyPr>
          <a:lstStyle/>
          <a:p>
            <a:r>
              <a:rPr lang="es-ES" sz="4050" b="1" dirty="0">
                <a:latin typeface="Noto Sans" pitchFamily="34" charset="0"/>
                <a:ea typeface="Noto Sans" pitchFamily="34" charset="-122"/>
                <a:cs typeface="Noto Sans" pitchFamily="34" charset="-120"/>
              </a:rPr>
              <a:t>Domina la IA: </a:t>
            </a:r>
          </a:p>
          <a:p>
            <a:r>
              <a:rPr lang="es-ES" sz="2800" b="1" dirty="0">
                <a:latin typeface="Noto Sans" pitchFamily="34" charset="0"/>
                <a:ea typeface="Noto Sans" pitchFamily="34" charset="-122"/>
                <a:cs typeface="Noto Sans" pitchFamily="34" charset="-120"/>
              </a:rPr>
              <a:t>Conceptos, Herramientas y Aplicaciones que Impulsan tus Resultados</a:t>
            </a:r>
            <a:endParaRPr lang="en-US" sz="2800" dirty="0"/>
          </a:p>
        </p:txBody>
      </p:sp>
      <p:sp>
        <p:nvSpPr>
          <p:cNvPr id="9" name="Text 6"/>
          <p:cNvSpPr/>
          <p:nvPr/>
        </p:nvSpPr>
        <p:spPr>
          <a:xfrm>
            <a:off x="571500" y="3254877"/>
            <a:ext cx="8368125" cy="977191"/>
          </a:xfrm>
          <a:prstGeom prst="rect">
            <a:avLst/>
          </a:prstGeom>
          <a:noFill/>
          <a:ln/>
        </p:spPr>
        <p:txBody>
          <a:bodyPr wrap="none" lIns="0" tIns="0" rIns="0" bIns="0" rtlCol="0" anchor="ctr">
            <a:spAutoFit/>
          </a:bodyPr>
          <a:lstStyle/>
          <a:p>
            <a:r>
              <a:rPr lang="es-ES" b="1" dirty="0"/>
              <a:t>Programa de Formación Especializada HIM-SC</a:t>
            </a:r>
            <a:br>
              <a:rPr lang="es-ES" b="1" dirty="0"/>
            </a:br>
            <a:r>
              <a:rPr lang="es-ES" b="1" dirty="0"/>
              <a:t>"De Datos Ambientales a Modelos Predictivos: Ingeniería de Datos y Machine </a:t>
            </a:r>
            <a:r>
              <a:rPr lang="es-ES" b="1" dirty="0" err="1"/>
              <a:t>Learning</a:t>
            </a:r>
            <a:r>
              <a:rPr lang="es-ES" b="1" dirty="0"/>
              <a:t>”</a:t>
            </a:r>
            <a:endParaRPr lang="es-ES" sz="1400" dirty="0"/>
          </a:p>
          <a:p>
            <a:br>
              <a:rPr lang="es-ES" sz="1400" dirty="0"/>
            </a:br>
            <a:endParaRPr lang="en-US" sz="1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91169" y="146926"/>
            <a:ext cx="6782306" cy="311624"/>
          </a:xfrm>
          <a:prstGeom prst="rect">
            <a:avLst/>
          </a:prstGeom>
          <a:noFill/>
          <a:ln/>
        </p:spPr>
        <p:txBody>
          <a:bodyPr wrap="none" lIns="0" tIns="0" rIns="0" bIns="0" rtlCol="0" anchor="ctr">
            <a:spAutoFit/>
          </a:bodyPr>
          <a:lstStyle/>
          <a:p>
            <a:pPr marL="0" indent="0">
              <a:buNone/>
            </a:pPr>
            <a:r>
              <a:rPr lang="en-US" sz="2025" b="1" dirty="0">
                <a:latin typeface="Noto Sans" pitchFamily="34" charset="0"/>
                <a:ea typeface="Noto Sans" pitchFamily="34" charset="-122"/>
                <a:cs typeface="Noto Sans" pitchFamily="34" charset="-120"/>
              </a:rPr>
              <a:t>Laboratorio 4: El Mapa del Tesoro en Nuestros Datos</a:t>
            </a:r>
            <a:endParaRPr lang="en-US" sz="2025" dirty="0"/>
          </a:p>
        </p:txBody>
      </p:sp>
      <p:sp>
        <p:nvSpPr>
          <p:cNvPr id="4" name="Shape 1"/>
          <p:cNvSpPr/>
          <p:nvPr/>
        </p:nvSpPr>
        <p:spPr>
          <a:xfrm>
            <a:off x="337059" y="467916"/>
            <a:ext cx="714375" cy="28575"/>
          </a:xfrm>
          <a:prstGeom prst="rect">
            <a:avLst/>
          </a:prstGeom>
          <a:solidFill>
            <a:srgbClr val="3498DB"/>
          </a:solidFill>
          <a:ln/>
        </p:spPr>
        <p:txBody>
          <a:bodyPr/>
          <a:lstStyle/>
          <a:p>
            <a:endParaRPr lang="es-PA"/>
          </a:p>
        </p:txBody>
      </p:sp>
      <p:sp>
        <p:nvSpPr>
          <p:cNvPr id="5" name="Shape 2"/>
          <p:cNvSpPr/>
          <p:nvPr/>
        </p:nvSpPr>
        <p:spPr>
          <a:xfrm>
            <a:off x="337059" y="603647"/>
            <a:ext cx="8429625" cy="192881"/>
          </a:xfrm>
          <a:prstGeom prst="roundRect">
            <a:avLst/>
          </a:prstGeom>
          <a:solidFill>
            <a:srgbClr val="3498DB"/>
          </a:solidFill>
          <a:ln/>
        </p:spPr>
        <p:txBody>
          <a:bodyPr/>
          <a:lstStyle/>
          <a:p>
            <a:endParaRPr lang="es-PA"/>
          </a:p>
        </p:txBody>
      </p:sp>
      <p:pic>
        <p:nvPicPr>
          <p:cNvPr id="6" name="Image 1" descr="preencoded.png"/>
          <p:cNvPicPr>
            <a:picLocks noChangeAspect="1"/>
          </p:cNvPicPr>
          <p:nvPr/>
        </p:nvPicPr>
        <p:blipFill>
          <a:blip r:embed="rId3"/>
          <a:stretch>
            <a:fillRect/>
          </a:stretch>
        </p:blipFill>
        <p:spPr>
          <a:xfrm>
            <a:off x="422784" y="650081"/>
            <a:ext cx="100013" cy="100013"/>
          </a:xfrm>
          <a:prstGeom prst="rect">
            <a:avLst/>
          </a:prstGeom>
        </p:spPr>
      </p:pic>
      <p:sp>
        <p:nvSpPr>
          <p:cNvPr id="7" name="Text 3"/>
          <p:cNvSpPr/>
          <p:nvPr/>
        </p:nvSpPr>
        <p:spPr>
          <a:xfrm>
            <a:off x="522796" y="643757"/>
            <a:ext cx="512961" cy="112660"/>
          </a:xfrm>
          <a:prstGeom prst="rect">
            <a:avLst/>
          </a:prstGeom>
          <a:noFill/>
          <a:ln/>
        </p:spPr>
        <p:txBody>
          <a:bodyPr wrap="none" lIns="0" tIns="0" rIns="0" bIns="0" rtlCol="0" anchor="ctr">
            <a:spAutoFit/>
          </a:bodyPr>
          <a:lstStyle/>
          <a:p>
            <a:pPr marL="0" indent="0">
              <a:buNone/>
            </a:pPr>
            <a:r>
              <a:rPr lang="en-US" sz="732" dirty="0">
                <a:latin typeface="Noto Sans" pitchFamily="34" charset="0"/>
                <a:ea typeface="Noto Sans" pitchFamily="34" charset="-122"/>
                <a:cs typeface="Noto Sans" pitchFamily="34" charset="-120"/>
              </a:rPr>
              <a:t> 15 minutos</a:t>
            </a:r>
            <a:endParaRPr lang="en-US" sz="732" dirty="0"/>
          </a:p>
        </p:txBody>
      </p:sp>
      <p:sp>
        <p:nvSpPr>
          <p:cNvPr id="8" name="Shape 4"/>
          <p:cNvSpPr/>
          <p:nvPr/>
        </p:nvSpPr>
        <p:spPr>
          <a:xfrm>
            <a:off x="337059" y="867966"/>
            <a:ext cx="4972050" cy="978694"/>
          </a:xfrm>
          <a:prstGeom prst="rect">
            <a:avLst/>
          </a:prstGeom>
          <a:solidFill>
            <a:srgbClr val="FFFFFF">
              <a:alpha val="10000"/>
            </a:srgbClr>
          </a:solidFill>
          <a:ln/>
        </p:spPr>
        <p:txBody>
          <a:bodyPr/>
          <a:lstStyle/>
          <a:p>
            <a:endParaRPr lang="es-PA"/>
          </a:p>
        </p:txBody>
      </p:sp>
      <p:sp>
        <p:nvSpPr>
          <p:cNvPr id="9" name="Text 5"/>
          <p:cNvSpPr/>
          <p:nvPr/>
        </p:nvSpPr>
        <p:spPr>
          <a:xfrm>
            <a:off x="444215" y="999835"/>
            <a:ext cx="1644681" cy="207749"/>
          </a:xfrm>
          <a:prstGeom prst="rect">
            <a:avLst/>
          </a:prstGeom>
          <a:noFill/>
          <a:ln/>
        </p:spPr>
        <p:txBody>
          <a:bodyPr wrap="none" lIns="0" tIns="0" rIns="0" bIns="0" rtlCol="0" anchor="ctr">
            <a:spAutoFit/>
          </a:bodyPr>
          <a:lstStyle/>
          <a:p>
            <a:pPr marL="0" indent="0">
              <a:buNone/>
            </a:pPr>
            <a:r>
              <a:rPr lang="en-US" sz="1350" dirty="0">
                <a:latin typeface="Noto Sans" pitchFamily="34" charset="0"/>
                <a:ea typeface="Noto Sans" pitchFamily="34" charset="-122"/>
                <a:cs typeface="Noto Sans" pitchFamily="34" charset="-120"/>
              </a:rPr>
              <a:t>Tema para Gerencia</a:t>
            </a:r>
            <a:endParaRPr lang="en-US" sz="1350" dirty="0"/>
          </a:p>
        </p:txBody>
      </p:sp>
      <p:sp>
        <p:nvSpPr>
          <p:cNvPr id="10" name="Text 6"/>
          <p:cNvSpPr/>
          <p:nvPr/>
        </p:nvSpPr>
        <p:spPr>
          <a:xfrm>
            <a:off x="444215" y="1394502"/>
            <a:ext cx="4757738" cy="289951"/>
          </a:xfrm>
          <a:prstGeom prst="rect">
            <a:avLst/>
          </a:prstGeom>
          <a:noFill/>
          <a:ln/>
        </p:spPr>
        <p:txBody>
          <a:bodyPr wrap="squar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"De los Datos a la Estrategia: Descubriendo Segmentos de Clientes y Patrones Ocultos."</a:t>
            </a:r>
            <a:endParaRPr lang="en-US" sz="942" dirty="0"/>
          </a:p>
        </p:txBody>
      </p:sp>
      <p:sp>
        <p:nvSpPr>
          <p:cNvPr id="11" name="Shape 7"/>
          <p:cNvSpPr/>
          <p:nvPr/>
        </p:nvSpPr>
        <p:spPr>
          <a:xfrm>
            <a:off x="337059" y="1953816"/>
            <a:ext cx="4972050" cy="3050381"/>
          </a:xfrm>
          <a:prstGeom prst="rect">
            <a:avLst/>
          </a:prstGeom>
          <a:solidFill>
            <a:srgbClr val="FFFFFF">
              <a:alpha val="10000"/>
            </a:srgbClr>
          </a:solidFill>
          <a:ln/>
        </p:spPr>
        <p:txBody>
          <a:bodyPr/>
          <a:lstStyle/>
          <a:p>
            <a:endParaRPr lang="es-PA"/>
          </a:p>
        </p:txBody>
      </p:sp>
      <p:sp>
        <p:nvSpPr>
          <p:cNvPr id="12" name="Text 8"/>
          <p:cNvSpPr/>
          <p:nvPr/>
        </p:nvSpPr>
        <p:spPr>
          <a:xfrm>
            <a:off x="444215" y="2085685"/>
            <a:ext cx="3097002" cy="207749"/>
          </a:xfrm>
          <a:prstGeom prst="rect">
            <a:avLst/>
          </a:prstGeom>
          <a:noFill/>
          <a:ln/>
        </p:spPr>
        <p:txBody>
          <a:bodyPr wrap="none" lIns="0" tIns="0" rIns="0" bIns="0" rtlCol="0" anchor="ctr">
            <a:spAutoFit/>
          </a:bodyPr>
          <a:lstStyle/>
          <a:p>
            <a:pPr marL="0" indent="0">
              <a:buNone/>
            </a:pPr>
            <a:r>
              <a:rPr lang="en-US" sz="1350" dirty="0">
                <a:latin typeface="Noto Sans" pitchFamily="34" charset="0"/>
                <a:ea typeface="Noto Sans" pitchFamily="34" charset="-122"/>
                <a:cs typeface="Noto Sans" pitchFamily="34" charset="-120"/>
              </a:rPr>
              <a:t>Demo: </a:t>
            </a:r>
            <a:r>
              <a:rPr lang="en-US" sz="1350" dirty="0">
                <a:latin typeface="Noto Sans" pitchFamily="34" charset="0"/>
                <a:ea typeface="Noto Sans" pitchFamily="34" charset="-122"/>
                <a:cs typeface="Noto Sans" pitchFamily="34" charset="-120"/>
                <a:hlinkClick r:id="rId4"/>
              </a:rPr>
              <a:t>Reducción de Dimensionalidad</a:t>
            </a:r>
            <a:endParaRPr lang="en-US" sz="1350" dirty="0"/>
          </a:p>
        </p:txBody>
      </p:sp>
      <p:sp>
        <p:nvSpPr>
          <p:cNvPr id="13" name="Text 9"/>
          <p:cNvSpPr/>
          <p:nvPr/>
        </p:nvSpPr>
        <p:spPr>
          <a:xfrm>
            <a:off x="444215" y="2507877"/>
            <a:ext cx="4757738" cy="434927"/>
          </a:xfrm>
          <a:prstGeom prst="rect">
            <a:avLst/>
          </a:prstGeom>
          <a:noFill/>
          <a:ln/>
        </p:spPr>
        <p:txBody>
          <a:bodyPr wrap="squar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"Imaginen que cada punto es un cliente con todas sus variables (compras, visitas a la web, etc.). Es un caos. Con esta técnica, la IA los agrupa por comportamiento, revelando segmentos o 'tribus' que no conocíamos."</a:t>
            </a:r>
            <a:endParaRPr lang="en-US" sz="942" dirty="0"/>
          </a:p>
        </p:txBody>
      </p:sp>
      <p:pic>
        <p:nvPicPr>
          <p:cNvPr id="14" name="Image 2" descr="preencoded.png"/>
          <p:cNvPicPr>
            <a:picLocks noChangeAspect="1"/>
          </p:cNvPicPr>
          <p:nvPr/>
        </p:nvPicPr>
        <p:blipFill>
          <a:blip r:embed="rId5">
            <a:duotone>
              <a:prstClr val="black"/>
              <a:schemeClr val="accent5">
                <a:tint val="45000"/>
                <a:satMod val="400000"/>
              </a:schemeClr>
            </a:duotone>
          </a:blip>
          <a:stretch>
            <a:fillRect/>
          </a:stretch>
        </p:blipFill>
        <p:spPr>
          <a:xfrm>
            <a:off x="444215" y="3111103"/>
            <a:ext cx="4757738" cy="1785938"/>
          </a:xfrm>
          <a:prstGeom prst="rect">
            <a:avLst/>
          </a:prstGeom>
        </p:spPr>
      </p:pic>
      <p:sp>
        <p:nvSpPr>
          <p:cNvPr id="15" name="Shape 10"/>
          <p:cNvSpPr/>
          <p:nvPr/>
        </p:nvSpPr>
        <p:spPr>
          <a:xfrm>
            <a:off x="5378186" y="3392484"/>
            <a:ext cx="4972050" cy="1635919"/>
          </a:xfrm>
          <a:prstGeom prst="rect">
            <a:avLst/>
          </a:prstGeom>
          <a:solidFill>
            <a:srgbClr val="FFFFFF">
              <a:alpha val="10000"/>
            </a:srgbClr>
          </a:solidFill>
          <a:ln/>
        </p:spPr>
        <p:txBody>
          <a:bodyPr/>
          <a:lstStyle/>
          <a:p>
            <a:endParaRPr lang="es-PA"/>
          </a:p>
        </p:txBody>
      </p:sp>
      <p:sp>
        <p:nvSpPr>
          <p:cNvPr id="16" name="Text 11"/>
          <p:cNvSpPr/>
          <p:nvPr/>
        </p:nvSpPr>
        <p:spPr>
          <a:xfrm>
            <a:off x="5485342" y="3524353"/>
            <a:ext cx="3063339" cy="207749"/>
          </a:xfrm>
          <a:prstGeom prst="rect">
            <a:avLst/>
          </a:prstGeom>
          <a:noFill/>
          <a:ln/>
        </p:spPr>
        <p:txBody>
          <a:bodyPr wrap="square" lIns="0" tIns="0" rIns="0" bIns="0" rtlCol="0" anchor="ctr">
            <a:spAutoFit/>
          </a:bodyPr>
          <a:lstStyle/>
          <a:p>
            <a:pPr marL="0" indent="0">
              <a:buNone/>
            </a:pPr>
            <a:r>
              <a:rPr lang="en-US" sz="1350" dirty="0">
                <a:latin typeface="Noto Sans" pitchFamily="34" charset="0"/>
                <a:ea typeface="Noto Sans" pitchFamily="34" charset="-122"/>
                <a:cs typeface="Noto Sans" pitchFamily="34" charset="-120"/>
              </a:rPr>
              <a:t>Taller Práctico: Lluvia de Ideas Rápida</a:t>
            </a:r>
            <a:endParaRPr lang="en-US" sz="1350" dirty="0"/>
          </a:p>
        </p:txBody>
      </p:sp>
      <p:pic>
        <p:nvPicPr>
          <p:cNvPr id="17" name="Image 3" descr="preencoded.png"/>
          <p:cNvPicPr>
            <a:picLocks noChangeAspect="1"/>
          </p:cNvPicPr>
          <p:nvPr/>
        </p:nvPicPr>
        <p:blipFill>
          <a:blip r:embed="rId6"/>
          <a:stretch>
            <a:fillRect/>
          </a:stretch>
        </p:blipFill>
        <p:spPr>
          <a:xfrm>
            <a:off x="5485342" y="3892547"/>
            <a:ext cx="142875" cy="142875"/>
          </a:xfrm>
          <a:prstGeom prst="rect">
            <a:avLst/>
          </a:prstGeom>
        </p:spPr>
      </p:pic>
      <p:sp>
        <p:nvSpPr>
          <p:cNvPr id="18" name="Text 12"/>
          <p:cNvSpPr/>
          <p:nvPr/>
        </p:nvSpPr>
        <p:spPr>
          <a:xfrm>
            <a:off x="5699655" y="3846533"/>
            <a:ext cx="3197856" cy="434927"/>
          </a:xfrm>
          <a:prstGeom prst="rect">
            <a:avLst/>
          </a:prstGeom>
          <a:noFill/>
          <a:ln/>
        </p:spPr>
        <p:txBody>
          <a:bodyPr wrap="squar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Pregunta: "Si pudiéramos ver un mapa de nuestros clientes agrupados por comportamiento, ¿qué pregunta estratégica le haríamos a ese mapa?"</a:t>
            </a:r>
            <a:endParaRPr lang="en-US" sz="942" dirty="0"/>
          </a:p>
        </p:txBody>
      </p:sp>
      <p:pic>
        <p:nvPicPr>
          <p:cNvPr id="19" name="Image 4" descr="preencoded.png"/>
          <p:cNvPicPr>
            <a:picLocks noChangeAspect="1"/>
          </p:cNvPicPr>
          <p:nvPr/>
        </p:nvPicPr>
        <p:blipFill>
          <a:blip r:embed="rId7"/>
          <a:stretch>
            <a:fillRect/>
          </a:stretch>
        </p:blipFill>
        <p:spPr>
          <a:xfrm>
            <a:off x="5485342" y="4349747"/>
            <a:ext cx="107156" cy="142875"/>
          </a:xfrm>
          <a:prstGeom prst="rect">
            <a:avLst/>
          </a:prstGeom>
        </p:spPr>
      </p:pic>
      <p:sp>
        <p:nvSpPr>
          <p:cNvPr id="20" name="Text 13"/>
          <p:cNvSpPr/>
          <p:nvPr/>
        </p:nvSpPr>
        <p:spPr>
          <a:xfrm>
            <a:off x="5663936" y="4331259"/>
            <a:ext cx="3222997" cy="579902"/>
          </a:xfrm>
          <a:prstGeom prst="rect">
            <a:avLst/>
          </a:prstGeom>
          <a:noFill/>
          <a:ln/>
        </p:spPr>
        <p:txBody>
          <a:bodyPr wrap="squar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Ejemplos: "¿Cuál es el grupo con mayor valor de vida y qué tienen en común?", "¿Hay un grupo que esté a punto de abandonarnos?", "¿Qué le vendemos al clúster A que no le vendemos al B?"</a:t>
            </a:r>
            <a:endParaRPr lang="en-US" sz="942" dirty="0"/>
          </a:p>
        </p:txBody>
      </p:sp>
      <p:sp>
        <p:nvSpPr>
          <p:cNvPr id="21" name="Shape 14"/>
          <p:cNvSpPr/>
          <p:nvPr/>
        </p:nvSpPr>
        <p:spPr>
          <a:xfrm>
            <a:off x="5492241" y="903684"/>
            <a:ext cx="3314700" cy="1328738"/>
          </a:xfrm>
          <a:prstGeom prst="rect">
            <a:avLst/>
          </a:prstGeom>
          <a:solidFill>
            <a:srgbClr val="FFFFFF">
              <a:alpha val="10000"/>
            </a:srgbClr>
          </a:solidFill>
          <a:ln/>
        </p:spPr>
        <p:txBody>
          <a:bodyPr/>
          <a:lstStyle/>
          <a:p>
            <a:endParaRPr lang="es-PA"/>
          </a:p>
        </p:txBody>
      </p:sp>
      <p:sp>
        <p:nvSpPr>
          <p:cNvPr id="22" name="Text 15"/>
          <p:cNvSpPr/>
          <p:nvPr/>
        </p:nvSpPr>
        <p:spPr>
          <a:xfrm>
            <a:off x="5599397" y="1030382"/>
            <a:ext cx="2039020" cy="160941"/>
          </a:xfrm>
          <a:prstGeom prst="rect">
            <a:avLst/>
          </a:prstGeom>
          <a:noFill/>
          <a:ln/>
        </p:spPr>
        <p:txBody>
          <a:bodyPr wrap="none" lIns="0" tIns="0" rIns="0" bIns="0" rtlCol="0" anchor="ctr">
            <a:spAutoFit/>
          </a:bodyPr>
          <a:lstStyle/>
          <a:p>
            <a:pPr marL="0" indent="0">
              <a:buNone/>
            </a:pPr>
            <a:r>
              <a:rPr lang="en-US" sz="1046" b="1" dirty="0">
                <a:latin typeface="Noto Sans" pitchFamily="34" charset="0"/>
                <a:ea typeface="Noto Sans" pitchFamily="34" charset="-122"/>
                <a:cs typeface="Noto Sans" pitchFamily="34" charset="-120"/>
              </a:rPr>
              <a:t>Beneficios de la Segmentación</a:t>
            </a:r>
            <a:endParaRPr lang="en-US" sz="1046" dirty="0"/>
          </a:p>
        </p:txBody>
      </p:sp>
      <p:pic>
        <p:nvPicPr>
          <p:cNvPr id="23" name="Image 5" descr="preencoded.png"/>
          <p:cNvPicPr>
            <a:picLocks noChangeAspect="1"/>
          </p:cNvPicPr>
          <p:nvPr/>
        </p:nvPicPr>
        <p:blipFill>
          <a:blip r:embed="rId8"/>
          <a:stretch>
            <a:fillRect/>
          </a:stretch>
        </p:blipFill>
        <p:spPr>
          <a:xfrm>
            <a:off x="5599397" y="1296590"/>
            <a:ext cx="114300" cy="114300"/>
          </a:xfrm>
          <a:prstGeom prst="rect">
            <a:avLst/>
          </a:prstGeom>
        </p:spPr>
      </p:pic>
      <p:sp>
        <p:nvSpPr>
          <p:cNvPr id="24" name="Text 16"/>
          <p:cNvSpPr/>
          <p:nvPr/>
        </p:nvSpPr>
        <p:spPr>
          <a:xfrm>
            <a:off x="5770847" y="1288438"/>
            <a:ext cx="2277868" cy="128818"/>
          </a:xfrm>
          <a:prstGeom prst="rect">
            <a:avLst/>
          </a:prstGeom>
          <a:noFill/>
          <a:ln/>
        </p:spPr>
        <p:txBody>
          <a:bodyPr wrap="none" lIns="0" tIns="0" rIns="0" bIns="0" rtlCol="0" anchor="ctr">
            <a:spAutoFit/>
          </a:bodyPr>
          <a:lstStyle/>
          <a:p>
            <a:pPr marL="0" indent="0" algn="l">
              <a:buNone/>
            </a:pPr>
            <a:r>
              <a:rPr lang="en-US" sz="837" dirty="0">
                <a:latin typeface="Noto Sans" pitchFamily="34" charset="0"/>
                <a:ea typeface="Noto Sans" pitchFamily="34" charset="-122"/>
                <a:cs typeface="Noto Sans" pitchFamily="34" charset="-120"/>
              </a:rPr>
              <a:t> Personalización de ofertas y comunicaciones</a:t>
            </a:r>
            <a:endParaRPr lang="en-US" sz="837" dirty="0"/>
          </a:p>
        </p:txBody>
      </p:sp>
      <p:pic>
        <p:nvPicPr>
          <p:cNvPr id="25" name="Image 6" descr="preencoded.png"/>
          <p:cNvPicPr>
            <a:picLocks noChangeAspect="1"/>
          </p:cNvPicPr>
          <p:nvPr/>
        </p:nvPicPr>
        <p:blipFill>
          <a:blip r:embed="rId8"/>
          <a:stretch>
            <a:fillRect/>
          </a:stretch>
        </p:blipFill>
        <p:spPr>
          <a:xfrm>
            <a:off x="5599397" y="1525190"/>
            <a:ext cx="114300" cy="114300"/>
          </a:xfrm>
          <a:prstGeom prst="rect">
            <a:avLst/>
          </a:prstGeom>
        </p:spPr>
      </p:pic>
      <p:sp>
        <p:nvSpPr>
          <p:cNvPr id="26" name="Text 17"/>
          <p:cNvSpPr/>
          <p:nvPr/>
        </p:nvSpPr>
        <p:spPr>
          <a:xfrm>
            <a:off x="5770847" y="1517038"/>
            <a:ext cx="2265044" cy="128818"/>
          </a:xfrm>
          <a:prstGeom prst="rect">
            <a:avLst/>
          </a:prstGeom>
          <a:noFill/>
          <a:ln/>
        </p:spPr>
        <p:txBody>
          <a:bodyPr wrap="none" lIns="0" tIns="0" rIns="0" bIns="0" rtlCol="0" anchor="ctr">
            <a:spAutoFit/>
          </a:bodyPr>
          <a:lstStyle/>
          <a:p>
            <a:pPr marL="0" indent="0" algn="l">
              <a:buNone/>
            </a:pPr>
            <a:r>
              <a:rPr lang="en-US" sz="837" dirty="0">
                <a:latin typeface="Noto Sans" pitchFamily="34" charset="0"/>
                <a:ea typeface="Noto Sans" pitchFamily="34" charset="-122"/>
                <a:cs typeface="Noto Sans" pitchFamily="34" charset="-120"/>
              </a:rPr>
              <a:t> Identificación de oportunidades de mercado</a:t>
            </a:r>
            <a:endParaRPr lang="en-US" sz="837" dirty="0"/>
          </a:p>
        </p:txBody>
      </p:sp>
      <p:pic>
        <p:nvPicPr>
          <p:cNvPr id="27" name="Image 7" descr="preencoded.png"/>
          <p:cNvPicPr>
            <a:picLocks noChangeAspect="1"/>
          </p:cNvPicPr>
          <p:nvPr/>
        </p:nvPicPr>
        <p:blipFill>
          <a:blip r:embed="rId8"/>
          <a:stretch>
            <a:fillRect/>
          </a:stretch>
        </p:blipFill>
        <p:spPr>
          <a:xfrm>
            <a:off x="5599397" y="1753790"/>
            <a:ext cx="114300" cy="114300"/>
          </a:xfrm>
          <a:prstGeom prst="rect">
            <a:avLst/>
          </a:prstGeom>
        </p:spPr>
      </p:pic>
      <p:sp>
        <p:nvSpPr>
          <p:cNvPr id="28" name="Text 18"/>
          <p:cNvSpPr/>
          <p:nvPr/>
        </p:nvSpPr>
        <p:spPr>
          <a:xfrm>
            <a:off x="5770847" y="1745638"/>
            <a:ext cx="2011769" cy="128818"/>
          </a:xfrm>
          <a:prstGeom prst="rect">
            <a:avLst/>
          </a:prstGeom>
          <a:noFill/>
          <a:ln/>
        </p:spPr>
        <p:txBody>
          <a:bodyPr wrap="none" lIns="0" tIns="0" rIns="0" bIns="0" rtlCol="0" anchor="ctr">
            <a:spAutoFit/>
          </a:bodyPr>
          <a:lstStyle/>
          <a:p>
            <a:pPr marL="0" indent="0" algn="l">
              <a:buNone/>
            </a:pPr>
            <a:r>
              <a:rPr lang="en-US" sz="837" dirty="0">
                <a:latin typeface="Noto Sans" pitchFamily="34" charset="0"/>
                <a:ea typeface="Noto Sans" pitchFamily="34" charset="-122"/>
                <a:cs typeface="Noto Sans" pitchFamily="34" charset="-120"/>
              </a:rPr>
              <a:t> Optimización de recursos de marketing</a:t>
            </a:r>
            <a:endParaRPr lang="en-US" sz="837" dirty="0"/>
          </a:p>
        </p:txBody>
      </p:sp>
      <p:pic>
        <p:nvPicPr>
          <p:cNvPr id="29" name="Image 8" descr="preencoded.png"/>
          <p:cNvPicPr>
            <a:picLocks noChangeAspect="1"/>
          </p:cNvPicPr>
          <p:nvPr/>
        </p:nvPicPr>
        <p:blipFill>
          <a:blip r:embed="rId8"/>
          <a:stretch>
            <a:fillRect/>
          </a:stretch>
        </p:blipFill>
        <p:spPr>
          <a:xfrm>
            <a:off x="5599397" y="1982390"/>
            <a:ext cx="114300" cy="114300"/>
          </a:xfrm>
          <a:prstGeom prst="rect">
            <a:avLst/>
          </a:prstGeom>
        </p:spPr>
      </p:pic>
      <p:sp>
        <p:nvSpPr>
          <p:cNvPr id="30" name="Text 19"/>
          <p:cNvSpPr/>
          <p:nvPr/>
        </p:nvSpPr>
        <p:spPr>
          <a:xfrm>
            <a:off x="5770847" y="1974238"/>
            <a:ext cx="2034211" cy="128818"/>
          </a:xfrm>
          <a:prstGeom prst="rect">
            <a:avLst/>
          </a:prstGeom>
          <a:noFill/>
          <a:ln/>
        </p:spPr>
        <p:txBody>
          <a:bodyPr wrap="none" lIns="0" tIns="0" rIns="0" bIns="0" rtlCol="0" anchor="ctr">
            <a:spAutoFit/>
          </a:bodyPr>
          <a:lstStyle/>
          <a:p>
            <a:pPr marL="0" indent="0" algn="l">
              <a:buNone/>
            </a:pPr>
            <a:r>
              <a:rPr lang="en-US" sz="837" dirty="0">
                <a:latin typeface="Noto Sans" pitchFamily="34" charset="0"/>
                <a:ea typeface="Noto Sans" pitchFamily="34" charset="-122"/>
                <a:cs typeface="Noto Sans" pitchFamily="34" charset="-120"/>
              </a:rPr>
              <a:t> Predicción de comportamientos futuros</a:t>
            </a:r>
            <a:endParaRPr lang="en-US" sz="837" dirty="0"/>
          </a:p>
        </p:txBody>
      </p:sp>
      <p:sp>
        <p:nvSpPr>
          <p:cNvPr id="31" name="Shape 20"/>
          <p:cNvSpPr/>
          <p:nvPr/>
        </p:nvSpPr>
        <p:spPr>
          <a:xfrm>
            <a:off x="5492241" y="2339578"/>
            <a:ext cx="3314700" cy="1100138"/>
          </a:xfrm>
          <a:prstGeom prst="rect">
            <a:avLst/>
          </a:prstGeom>
          <a:solidFill>
            <a:srgbClr val="FFFFFF">
              <a:alpha val="10000"/>
            </a:srgbClr>
          </a:solidFill>
          <a:ln/>
        </p:spPr>
        <p:txBody>
          <a:bodyPr/>
          <a:lstStyle/>
          <a:p>
            <a:endParaRPr lang="es-PA"/>
          </a:p>
        </p:txBody>
      </p:sp>
      <p:sp>
        <p:nvSpPr>
          <p:cNvPr id="32" name="Text 21"/>
          <p:cNvSpPr/>
          <p:nvPr/>
        </p:nvSpPr>
        <p:spPr>
          <a:xfrm>
            <a:off x="5599397" y="2466276"/>
            <a:ext cx="1489190" cy="160941"/>
          </a:xfrm>
          <a:prstGeom prst="rect">
            <a:avLst/>
          </a:prstGeom>
          <a:noFill/>
          <a:ln/>
        </p:spPr>
        <p:txBody>
          <a:bodyPr wrap="none" lIns="0" tIns="0" rIns="0" bIns="0" rtlCol="0" anchor="ctr">
            <a:spAutoFit/>
          </a:bodyPr>
          <a:lstStyle/>
          <a:p>
            <a:pPr marL="0" indent="0">
              <a:buNone/>
            </a:pPr>
            <a:r>
              <a:rPr lang="en-US" sz="1046" b="1" dirty="0">
                <a:latin typeface="Noto Sans" pitchFamily="34" charset="0"/>
                <a:ea typeface="Noto Sans" pitchFamily="34" charset="-122"/>
                <a:cs typeface="Noto Sans" pitchFamily="34" charset="-120"/>
              </a:rPr>
              <a:t>Aplicaciones Prácticas</a:t>
            </a:r>
            <a:endParaRPr lang="en-US" sz="1046" dirty="0"/>
          </a:p>
        </p:txBody>
      </p:sp>
      <p:pic>
        <p:nvPicPr>
          <p:cNvPr id="33" name="Image 9" descr="preencoded.png"/>
          <p:cNvPicPr>
            <a:picLocks noChangeAspect="1"/>
          </p:cNvPicPr>
          <p:nvPr/>
        </p:nvPicPr>
        <p:blipFill>
          <a:blip r:embed="rId9"/>
          <a:stretch>
            <a:fillRect/>
          </a:stretch>
        </p:blipFill>
        <p:spPr>
          <a:xfrm>
            <a:off x="5599397" y="2732484"/>
            <a:ext cx="142875" cy="114300"/>
          </a:xfrm>
          <a:prstGeom prst="rect">
            <a:avLst/>
          </a:prstGeom>
        </p:spPr>
      </p:pic>
      <p:sp>
        <p:nvSpPr>
          <p:cNvPr id="34" name="Text 22"/>
          <p:cNvSpPr/>
          <p:nvPr/>
        </p:nvSpPr>
        <p:spPr>
          <a:xfrm>
            <a:off x="5799422" y="2724332"/>
            <a:ext cx="1821011" cy="128818"/>
          </a:xfrm>
          <a:prstGeom prst="rect">
            <a:avLst/>
          </a:prstGeom>
          <a:noFill/>
          <a:ln/>
        </p:spPr>
        <p:txBody>
          <a:bodyPr wrap="none" lIns="0" tIns="0" rIns="0" bIns="0" rtlCol="0" anchor="ctr">
            <a:spAutoFit/>
          </a:bodyPr>
          <a:lstStyle/>
          <a:p>
            <a:pPr marL="0" indent="0" algn="l">
              <a:buNone/>
            </a:pPr>
            <a:r>
              <a:rPr lang="en-US" sz="837" dirty="0">
                <a:latin typeface="Noto Sans" pitchFamily="34" charset="0"/>
                <a:ea typeface="Noto Sans" pitchFamily="34" charset="-122"/>
                <a:cs typeface="Noto Sans" pitchFamily="34" charset="-120"/>
              </a:rPr>
              <a:t> Segmentación avanzada de clientes</a:t>
            </a:r>
            <a:endParaRPr lang="en-US" sz="837" dirty="0"/>
          </a:p>
        </p:txBody>
      </p:sp>
      <p:pic>
        <p:nvPicPr>
          <p:cNvPr id="35" name="Image 10" descr="preencoded.png"/>
          <p:cNvPicPr>
            <a:picLocks noChangeAspect="1"/>
          </p:cNvPicPr>
          <p:nvPr/>
        </p:nvPicPr>
        <p:blipFill>
          <a:blip r:embed="rId10"/>
          <a:stretch>
            <a:fillRect/>
          </a:stretch>
        </p:blipFill>
        <p:spPr>
          <a:xfrm>
            <a:off x="5599397" y="2961084"/>
            <a:ext cx="114300" cy="114300"/>
          </a:xfrm>
          <a:prstGeom prst="rect">
            <a:avLst/>
          </a:prstGeom>
        </p:spPr>
      </p:pic>
      <p:sp>
        <p:nvSpPr>
          <p:cNvPr id="36" name="Text 23"/>
          <p:cNvSpPr/>
          <p:nvPr/>
        </p:nvSpPr>
        <p:spPr>
          <a:xfrm>
            <a:off x="5770847" y="2952932"/>
            <a:ext cx="1692771" cy="128818"/>
          </a:xfrm>
          <a:prstGeom prst="rect">
            <a:avLst/>
          </a:prstGeom>
          <a:noFill/>
          <a:ln/>
        </p:spPr>
        <p:txBody>
          <a:bodyPr wrap="none" lIns="0" tIns="0" rIns="0" bIns="0" rtlCol="0" anchor="ctr">
            <a:spAutoFit/>
          </a:bodyPr>
          <a:lstStyle/>
          <a:p>
            <a:pPr marL="0" indent="0" algn="l">
              <a:buNone/>
            </a:pPr>
            <a:r>
              <a:rPr lang="en-US" sz="837" dirty="0">
                <a:latin typeface="Noto Sans" pitchFamily="34" charset="0"/>
                <a:ea typeface="Noto Sans" pitchFamily="34" charset="-122"/>
                <a:cs typeface="Noto Sans" pitchFamily="34" charset="-120"/>
              </a:rPr>
              <a:t> Detección de anomalías en datos</a:t>
            </a:r>
            <a:endParaRPr lang="en-US" sz="837" dirty="0"/>
          </a:p>
        </p:txBody>
      </p:sp>
      <p:pic>
        <p:nvPicPr>
          <p:cNvPr id="37" name="Image 11" descr="preencoded.png"/>
          <p:cNvPicPr>
            <a:picLocks noChangeAspect="1"/>
          </p:cNvPicPr>
          <p:nvPr/>
        </p:nvPicPr>
        <p:blipFill>
          <a:blip r:embed="rId11"/>
          <a:stretch>
            <a:fillRect/>
          </a:stretch>
        </p:blipFill>
        <p:spPr>
          <a:xfrm>
            <a:off x="5599397" y="3189684"/>
            <a:ext cx="114300" cy="114300"/>
          </a:xfrm>
          <a:prstGeom prst="rect">
            <a:avLst/>
          </a:prstGeom>
        </p:spPr>
      </p:pic>
      <p:sp>
        <p:nvSpPr>
          <p:cNvPr id="38" name="Text 24"/>
          <p:cNvSpPr/>
          <p:nvPr/>
        </p:nvSpPr>
        <p:spPr>
          <a:xfrm>
            <a:off x="5770847" y="3181532"/>
            <a:ext cx="1609415" cy="128818"/>
          </a:xfrm>
          <a:prstGeom prst="rect">
            <a:avLst/>
          </a:prstGeom>
          <a:noFill/>
          <a:ln/>
        </p:spPr>
        <p:txBody>
          <a:bodyPr wrap="none" lIns="0" tIns="0" rIns="0" bIns="0" rtlCol="0" anchor="ctr">
            <a:spAutoFit/>
          </a:bodyPr>
          <a:lstStyle/>
          <a:p>
            <a:pPr marL="0" indent="0" algn="l">
              <a:buNone/>
            </a:pPr>
            <a:r>
              <a:rPr lang="en-US" sz="837" dirty="0">
                <a:latin typeface="Noto Sans" pitchFamily="34" charset="0"/>
                <a:ea typeface="Noto Sans" pitchFamily="34" charset="-122"/>
                <a:cs typeface="Noto Sans" pitchFamily="34" charset="-120"/>
              </a:rPr>
              <a:t> Targeting preciso de campañas</a:t>
            </a:r>
            <a:endParaRPr lang="en-US" sz="83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57188" y="251382"/>
            <a:ext cx="6234079" cy="311624"/>
          </a:xfrm>
          <a:prstGeom prst="rect">
            <a:avLst/>
          </a:prstGeom>
          <a:noFill/>
          <a:ln/>
        </p:spPr>
        <p:txBody>
          <a:bodyPr wrap="none" lIns="0" tIns="0" rIns="0" bIns="0" rtlCol="0" anchor="ctr">
            <a:spAutoFit/>
          </a:bodyPr>
          <a:lstStyle/>
          <a:p>
            <a:pPr marL="0" indent="0">
              <a:buNone/>
            </a:pPr>
            <a:r>
              <a:rPr lang="en-US" sz="2025" b="1" dirty="0">
                <a:latin typeface="Noto Sans" pitchFamily="34" charset="0"/>
                <a:ea typeface="Noto Sans" pitchFamily="34" charset="-122"/>
                <a:cs typeface="Noto Sans" pitchFamily="34" charset="-120"/>
              </a:rPr>
              <a:t>Módulo 5: Taller de Priorización y Plan de Acción</a:t>
            </a:r>
            <a:endParaRPr lang="en-US" sz="2025" dirty="0"/>
          </a:p>
        </p:txBody>
      </p:sp>
      <p:sp>
        <p:nvSpPr>
          <p:cNvPr id="4" name="Shape 1"/>
          <p:cNvSpPr/>
          <p:nvPr/>
        </p:nvSpPr>
        <p:spPr>
          <a:xfrm>
            <a:off x="357188" y="671513"/>
            <a:ext cx="714375" cy="28575"/>
          </a:xfrm>
          <a:prstGeom prst="rect">
            <a:avLst/>
          </a:prstGeom>
          <a:solidFill>
            <a:srgbClr val="3498DB"/>
          </a:solidFill>
          <a:ln/>
        </p:spPr>
        <p:txBody>
          <a:bodyPr/>
          <a:lstStyle/>
          <a:p>
            <a:endParaRPr lang="es-PA"/>
          </a:p>
        </p:txBody>
      </p:sp>
      <p:sp>
        <p:nvSpPr>
          <p:cNvPr id="5" name="Shape 2"/>
          <p:cNvSpPr/>
          <p:nvPr/>
        </p:nvSpPr>
        <p:spPr>
          <a:xfrm>
            <a:off x="357188" y="807244"/>
            <a:ext cx="8429625" cy="192881"/>
          </a:xfrm>
          <a:prstGeom prst="roundRect">
            <a:avLst/>
          </a:prstGeom>
          <a:solidFill>
            <a:srgbClr val="3498DB"/>
          </a:solidFill>
          <a:ln/>
        </p:spPr>
        <p:txBody>
          <a:bodyPr/>
          <a:lstStyle/>
          <a:p>
            <a:endParaRPr lang="es-PA"/>
          </a:p>
        </p:txBody>
      </p:sp>
      <p:pic>
        <p:nvPicPr>
          <p:cNvPr id="6" name="Image 1" descr="preencoded.png"/>
          <p:cNvPicPr>
            <a:picLocks noChangeAspect="1"/>
          </p:cNvPicPr>
          <p:nvPr/>
        </p:nvPicPr>
        <p:blipFill>
          <a:blip r:embed="rId3"/>
          <a:stretch>
            <a:fillRect/>
          </a:stretch>
        </p:blipFill>
        <p:spPr>
          <a:xfrm>
            <a:off x="442913" y="853678"/>
            <a:ext cx="100013" cy="100013"/>
          </a:xfrm>
          <a:prstGeom prst="rect">
            <a:avLst/>
          </a:prstGeom>
        </p:spPr>
      </p:pic>
      <p:sp>
        <p:nvSpPr>
          <p:cNvPr id="7" name="Text 3"/>
          <p:cNvSpPr/>
          <p:nvPr/>
        </p:nvSpPr>
        <p:spPr>
          <a:xfrm>
            <a:off x="542925" y="847354"/>
            <a:ext cx="512961" cy="112660"/>
          </a:xfrm>
          <a:prstGeom prst="rect">
            <a:avLst/>
          </a:prstGeom>
          <a:noFill/>
          <a:ln/>
        </p:spPr>
        <p:txBody>
          <a:bodyPr wrap="none" lIns="0" tIns="0" rIns="0" bIns="0" rtlCol="0" anchor="ctr">
            <a:spAutoFit/>
          </a:bodyPr>
          <a:lstStyle/>
          <a:p>
            <a:pPr marL="0" indent="0">
              <a:buNone/>
            </a:pPr>
            <a:r>
              <a:rPr lang="en-US" sz="732" dirty="0">
                <a:latin typeface="Noto Sans" pitchFamily="34" charset="0"/>
                <a:ea typeface="Noto Sans" pitchFamily="34" charset="-122"/>
                <a:cs typeface="Noto Sans" pitchFamily="34" charset="-120"/>
              </a:rPr>
              <a:t> 15 minutos</a:t>
            </a:r>
            <a:endParaRPr lang="en-US" sz="732" dirty="0"/>
          </a:p>
        </p:txBody>
      </p:sp>
      <p:sp>
        <p:nvSpPr>
          <p:cNvPr id="8" name="Shape 4"/>
          <p:cNvSpPr/>
          <p:nvPr/>
        </p:nvSpPr>
        <p:spPr>
          <a:xfrm>
            <a:off x="357188" y="1071563"/>
            <a:ext cx="4972050" cy="3078956"/>
          </a:xfrm>
          <a:prstGeom prst="rect">
            <a:avLst/>
          </a:prstGeom>
          <a:ln/>
        </p:spPr>
        <p:style>
          <a:lnRef idx="2">
            <a:schemeClr val="dk1"/>
          </a:lnRef>
          <a:fillRef idx="1">
            <a:schemeClr val="lt1"/>
          </a:fillRef>
          <a:effectRef idx="0">
            <a:schemeClr val="dk1"/>
          </a:effectRef>
          <a:fontRef idx="minor">
            <a:schemeClr val="dk1"/>
          </a:fontRef>
        </p:style>
        <p:txBody>
          <a:bodyPr/>
          <a:lstStyle/>
          <a:p>
            <a:endParaRPr lang="es-PA"/>
          </a:p>
        </p:txBody>
      </p:sp>
      <p:sp>
        <p:nvSpPr>
          <p:cNvPr id="9" name="Text 5"/>
          <p:cNvSpPr/>
          <p:nvPr/>
        </p:nvSpPr>
        <p:spPr>
          <a:xfrm>
            <a:off x="464344" y="1203432"/>
            <a:ext cx="1771319" cy="207749"/>
          </a:xfrm>
          <a:prstGeom prst="rect">
            <a:avLst/>
          </a:prstGeom>
          <a:noFill/>
          <a:ln/>
        </p:spPr>
        <p:txBody>
          <a:bodyPr wrap="none" lIns="0" tIns="0" rIns="0" bIns="0" rtlCol="0" anchor="ctr">
            <a:spAutoFit/>
          </a:bodyPr>
          <a:lstStyle/>
          <a:p>
            <a:pPr marL="0" indent="0">
              <a:buNone/>
            </a:pPr>
            <a:r>
              <a:rPr lang="en-US" sz="1350" dirty="0">
                <a:latin typeface="Noto Sans" pitchFamily="34" charset="0"/>
                <a:ea typeface="Noto Sans" pitchFamily="34" charset="-122"/>
                <a:cs typeface="Noto Sans" pitchFamily="34" charset="-120"/>
              </a:rPr>
              <a:t>Matriz de Priorización</a:t>
            </a:r>
            <a:endParaRPr lang="en-US" sz="1350" dirty="0"/>
          </a:p>
        </p:txBody>
      </p:sp>
      <p:sp>
        <p:nvSpPr>
          <p:cNvPr id="10" name="Text 6"/>
          <p:cNvSpPr/>
          <p:nvPr/>
        </p:nvSpPr>
        <p:spPr>
          <a:xfrm>
            <a:off x="841567" y="1985847"/>
            <a:ext cx="1529265" cy="128818"/>
          </a:xfrm>
          <a:prstGeom prst="rect">
            <a:avLst/>
          </a:prstGeom>
          <a:noFill/>
          <a:ln/>
        </p:spPr>
        <p:txBody>
          <a:bodyPr wrap="none" lIns="0" tIns="0" rIns="0" bIns="0" rtlCol="0" anchor="ctr">
            <a:spAutoFit/>
          </a:bodyPr>
          <a:lstStyle/>
          <a:p>
            <a:pPr marL="0" indent="0" algn="ctr">
              <a:buNone/>
            </a:pPr>
            <a:r>
              <a:rPr lang="en-US" sz="837" b="1" dirty="0">
                <a:latin typeface="Noto Sans" pitchFamily="34" charset="0"/>
                <a:ea typeface="Noto Sans" pitchFamily="34" charset="-122"/>
                <a:cs typeface="Noto Sans" pitchFamily="34" charset="-120"/>
              </a:rPr>
              <a:t>Alto Impacto / Baja Facilidad</a:t>
            </a:r>
            <a:endParaRPr lang="en-US" sz="837" dirty="0"/>
          </a:p>
        </p:txBody>
      </p:sp>
      <p:sp>
        <p:nvSpPr>
          <p:cNvPr id="11" name="Text 7"/>
          <p:cNvSpPr/>
          <p:nvPr/>
        </p:nvSpPr>
        <p:spPr>
          <a:xfrm>
            <a:off x="734968" y="2190379"/>
            <a:ext cx="1742464" cy="112660"/>
          </a:xfrm>
          <a:prstGeom prst="rect">
            <a:avLst/>
          </a:prstGeom>
          <a:noFill/>
          <a:ln/>
        </p:spPr>
        <p:txBody>
          <a:bodyPr wrap="none" lIns="0" tIns="0" rIns="0" bIns="0" rtlCol="0" anchor="ctr">
            <a:spAutoFit/>
          </a:bodyPr>
          <a:lstStyle/>
          <a:p>
            <a:pPr marL="0" indent="0" algn="ctr">
              <a:buNone/>
            </a:pPr>
            <a:r>
              <a:rPr lang="en-US" sz="732" dirty="0">
                <a:latin typeface="Noto Sans" pitchFamily="34" charset="0"/>
                <a:ea typeface="Noto Sans" pitchFamily="34" charset="-122"/>
                <a:cs typeface="Noto Sans" pitchFamily="34" charset="-120"/>
              </a:rPr>
              <a:t>Proyectos estratégicos a mediano plazo</a:t>
            </a:r>
            <a:endParaRPr lang="en-US" sz="732" dirty="0"/>
          </a:p>
        </p:txBody>
      </p:sp>
      <p:sp>
        <p:nvSpPr>
          <p:cNvPr id="12" name="Shape 8"/>
          <p:cNvSpPr/>
          <p:nvPr/>
        </p:nvSpPr>
        <p:spPr>
          <a:xfrm>
            <a:off x="2761841" y="1822449"/>
            <a:ext cx="2283712" cy="951261"/>
          </a:xfrm>
          <a:prstGeom prst="rect">
            <a:avLst/>
          </a:prstGeom>
          <a:solidFill>
            <a:srgbClr val="3498DB">
              <a:alpha val="30000"/>
            </a:srgbClr>
          </a:solidFill>
          <a:ln w="198">
            <a:solidFill>
              <a:srgbClr val="3498DB"/>
            </a:solidFill>
            <a:prstDash val="solid"/>
          </a:ln>
        </p:spPr>
        <p:txBody>
          <a:bodyPr/>
          <a:lstStyle/>
          <a:p>
            <a:endParaRPr lang="es-PA"/>
          </a:p>
        </p:txBody>
      </p:sp>
      <p:sp>
        <p:nvSpPr>
          <p:cNvPr id="13" name="Text 9"/>
          <p:cNvSpPr/>
          <p:nvPr/>
        </p:nvSpPr>
        <p:spPr>
          <a:xfrm>
            <a:off x="3323594" y="1985847"/>
            <a:ext cx="1513235" cy="128818"/>
          </a:xfrm>
          <a:prstGeom prst="rect">
            <a:avLst/>
          </a:prstGeom>
          <a:noFill/>
          <a:ln/>
        </p:spPr>
        <p:txBody>
          <a:bodyPr wrap="none" lIns="0" tIns="0" rIns="0" bIns="0" rtlCol="0" anchor="ctr">
            <a:spAutoFit/>
          </a:bodyPr>
          <a:lstStyle/>
          <a:p>
            <a:pPr marL="0" indent="0" algn="ctr">
              <a:buNone/>
            </a:pPr>
            <a:r>
              <a:rPr lang="en-US" sz="837" b="1" dirty="0">
                <a:latin typeface="Noto Sans" pitchFamily="34" charset="0"/>
                <a:ea typeface="Noto Sans" pitchFamily="34" charset="-122"/>
                <a:cs typeface="Noto Sans" pitchFamily="34" charset="-120"/>
              </a:rPr>
              <a:t>Alto Impacto / Alta Facilidad</a:t>
            </a:r>
            <a:endParaRPr lang="en-US" sz="837" dirty="0"/>
          </a:p>
        </p:txBody>
      </p:sp>
      <p:sp>
        <p:nvSpPr>
          <p:cNvPr id="14" name="Text 10"/>
          <p:cNvSpPr/>
          <p:nvPr/>
        </p:nvSpPr>
        <p:spPr>
          <a:xfrm>
            <a:off x="3218597" y="2190379"/>
            <a:ext cx="1723229" cy="112660"/>
          </a:xfrm>
          <a:prstGeom prst="rect">
            <a:avLst/>
          </a:prstGeom>
          <a:noFill/>
          <a:ln/>
        </p:spPr>
        <p:txBody>
          <a:bodyPr wrap="none" lIns="0" tIns="0" rIns="0" bIns="0" rtlCol="0" anchor="ctr">
            <a:spAutoFit/>
          </a:bodyPr>
          <a:lstStyle/>
          <a:p>
            <a:pPr marL="0" indent="0" algn="ctr">
              <a:buNone/>
            </a:pPr>
            <a:r>
              <a:rPr lang="en-US" sz="732" dirty="0">
                <a:latin typeface="Noto Sans" pitchFamily="34" charset="0"/>
                <a:ea typeface="Noto Sans" pitchFamily="34" charset="-122"/>
                <a:cs typeface="Noto Sans" pitchFamily="34" charset="-120"/>
              </a:rPr>
              <a:t>¡QUICK WINS! Priorizar estas iniciativas</a:t>
            </a:r>
            <a:endParaRPr lang="en-US" sz="732" dirty="0"/>
          </a:p>
        </p:txBody>
      </p:sp>
      <p:sp>
        <p:nvSpPr>
          <p:cNvPr id="15" name="Text 11"/>
          <p:cNvSpPr/>
          <p:nvPr/>
        </p:nvSpPr>
        <p:spPr>
          <a:xfrm>
            <a:off x="833538" y="3286010"/>
            <a:ext cx="1545295" cy="128818"/>
          </a:xfrm>
          <a:prstGeom prst="rect">
            <a:avLst/>
          </a:prstGeom>
          <a:noFill/>
          <a:ln/>
        </p:spPr>
        <p:txBody>
          <a:bodyPr wrap="none" lIns="0" tIns="0" rIns="0" bIns="0" rtlCol="0" anchor="ctr">
            <a:spAutoFit/>
          </a:bodyPr>
          <a:lstStyle/>
          <a:p>
            <a:pPr marL="0" indent="0" algn="ctr">
              <a:buNone/>
            </a:pPr>
            <a:r>
              <a:rPr lang="en-US" sz="837" b="1" dirty="0">
                <a:latin typeface="Noto Sans" pitchFamily="34" charset="0"/>
                <a:ea typeface="Noto Sans" pitchFamily="34" charset="-122"/>
                <a:cs typeface="Noto Sans" pitchFamily="34" charset="-120"/>
              </a:rPr>
              <a:t>Bajo Impacto / Baja Facilidad</a:t>
            </a:r>
            <a:endParaRPr lang="en-US" sz="837" dirty="0"/>
          </a:p>
        </p:txBody>
      </p:sp>
      <p:sp>
        <p:nvSpPr>
          <p:cNvPr id="16" name="Text 12"/>
          <p:cNvSpPr/>
          <p:nvPr/>
        </p:nvSpPr>
        <p:spPr>
          <a:xfrm>
            <a:off x="1149330" y="3490542"/>
            <a:ext cx="913712" cy="112660"/>
          </a:xfrm>
          <a:prstGeom prst="rect">
            <a:avLst/>
          </a:prstGeom>
          <a:noFill/>
          <a:ln/>
        </p:spPr>
        <p:txBody>
          <a:bodyPr wrap="none" lIns="0" tIns="0" rIns="0" bIns="0" rtlCol="0" anchor="ctr">
            <a:spAutoFit/>
          </a:bodyPr>
          <a:lstStyle/>
          <a:p>
            <a:pPr marL="0" indent="0" algn="ctr">
              <a:buNone/>
            </a:pPr>
            <a:r>
              <a:rPr lang="en-US" sz="732" dirty="0">
                <a:latin typeface="Noto Sans" pitchFamily="34" charset="0"/>
                <a:ea typeface="Noto Sans" pitchFamily="34" charset="-122"/>
                <a:cs typeface="Noto Sans" pitchFamily="34" charset="-120"/>
              </a:rPr>
              <a:t>Evitar o reconsiderar</a:t>
            </a:r>
            <a:endParaRPr lang="en-US" sz="732" dirty="0"/>
          </a:p>
        </p:txBody>
      </p:sp>
      <p:sp>
        <p:nvSpPr>
          <p:cNvPr id="17" name="Text 13"/>
          <p:cNvSpPr/>
          <p:nvPr/>
        </p:nvSpPr>
        <p:spPr>
          <a:xfrm>
            <a:off x="3315579" y="3286010"/>
            <a:ext cx="1529265" cy="128818"/>
          </a:xfrm>
          <a:prstGeom prst="rect">
            <a:avLst/>
          </a:prstGeom>
          <a:noFill/>
          <a:ln/>
        </p:spPr>
        <p:txBody>
          <a:bodyPr wrap="none" lIns="0" tIns="0" rIns="0" bIns="0" rtlCol="0" anchor="ctr">
            <a:spAutoFit/>
          </a:bodyPr>
          <a:lstStyle/>
          <a:p>
            <a:pPr marL="0" indent="0" algn="ctr">
              <a:buNone/>
            </a:pPr>
            <a:r>
              <a:rPr lang="en-US" sz="837" b="1" dirty="0">
                <a:latin typeface="Noto Sans" pitchFamily="34" charset="0"/>
                <a:ea typeface="Noto Sans" pitchFamily="34" charset="-122"/>
                <a:cs typeface="Noto Sans" pitchFamily="34" charset="-120"/>
              </a:rPr>
              <a:t>Bajo Impacto / Alta Facilidad</a:t>
            </a:r>
            <a:endParaRPr lang="en-US" sz="837" dirty="0"/>
          </a:p>
        </p:txBody>
      </p:sp>
      <p:sp>
        <p:nvSpPr>
          <p:cNvPr id="18" name="Text 14"/>
          <p:cNvSpPr/>
          <p:nvPr/>
        </p:nvSpPr>
        <p:spPr>
          <a:xfrm>
            <a:off x="3188942" y="3490542"/>
            <a:ext cx="1782539" cy="112660"/>
          </a:xfrm>
          <a:prstGeom prst="rect">
            <a:avLst/>
          </a:prstGeom>
          <a:noFill/>
          <a:ln/>
        </p:spPr>
        <p:txBody>
          <a:bodyPr wrap="none" lIns="0" tIns="0" rIns="0" bIns="0" rtlCol="0" anchor="ctr">
            <a:spAutoFit/>
          </a:bodyPr>
          <a:lstStyle/>
          <a:p>
            <a:pPr marL="0" indent="0" algn="ctr">
              <a:buNone/>
            </a:pPr>
            <a:r>
              <a:rPr lang="en-US" sz="732" dirty="0">
                <a:latin typeface="Noto Sans" pitchFamily="34" charset="0"/>
                <a:ea typeface="Noto Sans" pitchFamily="34" charset="-122"/>
                <a:cs typeface="Noto Sans" pitchFamily="34" charset="-120"/>
              </a:rPr>
              <a:t>Implementar si hay recursos disponibles</a:t>
            </a:r>
            <a:endParaRPr lang="en-US" sz="732" dirty="0"/>
          </a:p>
        </p:txBody>
      </p:sp>
      <p:sp>
        <p:nvSpPr>
          <p:cNvPr id="19" name="Text 15"/>
          <p:cNvSpPr/>
          <p:nvPr/>
        </p:nvSpPr>
        <p:spPr>
          <a:xfrm>
            <a:off x="2488718" y="1597448"/>
            <a:ext cx="678071" cy="112660"/>
          </a:xfrm>
          <a:prstGeom prst="rect">
            <a:avLst/>
          </a:prstGeom>
          <a:noFill/>
          <a:ln/>
        </p:spPr>
        <p:txBody>
          <a:bodyPr wrap="none" lIns="0" tIns="0" rIns="0" bIns="0" rtlCol="0" anchor="ctr">
            <a:spAutoFit/>
          </a:bodyPr>
          <a:lstStyle/>
          <a:p>
            <a:pPr marL="0" indent="0">
              <a:buNone/>
            </a:pPr>
            <a:r>
              <a:rPr lang="en-US" sz="732" dirty="0">
                <a:latin typeface="Noto Sans" pitchFamily="34" charset="0"/>
                <a:ea typeface="Noto Sans" pitchFamily="34" charset="-122"/>
                <a:cs typeface="Noto Sans" pitchFamily="34" charset="-120"/>
              </a:rPr>
              <a:t>ALTO IMPACTO</a:t>
            </a:r>
            <a:endParaRPr lang="en-US" sz="732" dirty="0"/>
          </a:p>
        </p:txBody>
      </p:sp>
      <p:sp>
        <p:nvSpPr>
          <p:cNvPr id="20" name="Text 16"/>
          <p:cNvSpPr/>
          <p:nvPr/>
        </p:nvSpPr>
        <p:spPr>
          <a:xfrm>
            <a:off x="2492066" y="3876304"/>
            <a:ext cx="662041" cy="112660"/>
          </a:xfrm>
          <a:prstGeom prst="rect">
            <a:avLst/>
          </a:prstGeom>
          <a:noFill/>
          <a:ln/>
        </p:spPr>
        <p:txBody>
          <a:bodyPr wrap="none" lIns="0" tIns="0" rIns="0" bIns="0" rtlCol="0" anchor="ctr">
            <a:spAutoFit/>
          </a:bodyPr>
          <a:lstStyle/>
          <a:p>
            <a:pPr marL="0" indent="0">
              <a:buNone/>
            </a:pPr>
            <a:r>
              <a:rPr lang="en-US" sz="732" dirty="0">
                <a:latin typeface="Noto Sans" pitchFamily="34" charset="0"/>
                <a:ea typeface="Noto Sans" pitchFamily="34" charset="-122"/>
                <a:cs typeface="Noto Sans" pitchFamily="34" charset="-120"/>
              </a:rPr>
              <a:t>BAJO IMPACTO</a:t>
            </a:r>
            <a:endParaRPr lang="en-US" sz="732" dirty="0"/>
          </a:p>
        </p:txBody>
      </p:sp>
      <p:sp>
        <p:nvSpPr>
          <p:cNvPr id="21" name="Text 17"/>
          <p:cNvSpPr/>
          <p:nvPr/>
        </p:nvSpPr>
        <p:spPr>
          <a:xfrm>
            <a:off x="3905975" y="2722270"/>
            <a:ext cx="963829" cy="112660"/>
          </a:xfrm>
          <a:prstGeom prst="rect">
            <a:avLst/>
          </a:prstGeom>
          <a:noFill/>
          <a:ln/>
        </p:spPr>
        <p:txBody>
          <a:bodyPr wrap="square" lIns="0" tIns="0" rIns="0" bIns="0" rtlCol="0" anchor="ctr">
            <a:spAutoFit/>
          </a:bodyPr>
          <a:lstStyle/>
          <a:p>
            <a:pPr marL="0" indent="0">
              <a:buNone/>
            </a:pPr>
            <a:r>
              <a:rPr lang="en-US" sz="732" dirty="0">
                <a:latin typeface="Noto Sans" pitchFamily="34" charset="0"/>
                <a:ea typeface="Noto Sans" pitchFamily="34" charset="-122"/>
                <a:cs typeface="Noto Sans" pitchFamily="34" charset="-120"/>
              </a:rPr>
              <a:t>ALTA FACILIDAD</a:t>
            </a:r>
            <a:endParaRPr lang="en-US" sz="732" dirty="0"/>
          </a:p>
        </p:txBody>
      </p:sp>
      <p:sp>
        <p:nvSpPr>
          <p:cNvPr id="22" name="Text 18"/>
          <p:cNvSpPr/>
          <p:nvPr/>
        </p:nvSpPr>
        <p:spPr>
          <a:xfrm>
            <a:off x="930036" y="2781203"/>
            <a:ext cx="809864" cy="112660"/>
          </a:xfrm>
          <a:prstGeom prst="rect">
            <a:avLst/>
          </a:prstGeom>
          <a:noFill/>
          <a:ln/>
        </p:spPr>
        <p:txBody>
          <a:bodyPr wrap="square" lIns="0" tIns="0" rIns="0" bIns="0" rtlCol="0" anchor="ctr">
            <a:spAutoFit/>
          </a:bodyPr>
          <a:lstStyle/>
          <a:p>
            <a:pPr marL="0" indent="0">
              <a:buNone/>
            </a:pPr>
            <a:r>
              <a:rPr lang="en-US" sz="732" dirty="0">
                <a:latin typeface="Noto Sans" pitchFamily="34" charset="0"/>
                <a:ea typeface="Noto Sans" pitchFamily="34" charset="-122"/>
                <a:cs typeface="Noto Sans" pitchFamily="34" charset="-120"/>
              </a:rPr>
              <a:t>BAJA FACILIDAD</a:t>
            </a:r>
            <a:endParaRPr lang="en-US" sz="732" dirty="0"/>
          </a:p>
        </p:txBody>
      </p:sp>
      <p:sp>
        <p:nvSpPr>
          <p:cNvPr id="23" name="Shape 19"/>
          <p:cNvSpPr/>
          <p:nvPr/>
        </p:nvSpPr>
        <p:spPr>
          <a:xfrm>
            <a:off x="5472113" y="1071563"/>
            <a:ext cx="3314700" cy="978694"/>
          </a:xfrm>
          <a:prstGeom prst="rect">
            <a:avLst/>
          </a:prstGeom>
          <a:solidFill>
            <a:srgbClr val="FFFFFF">
              <a:alpha val="10000"/>
            </a:srgbClr>
          </a:solidFill>
          <a:ln/>
        </p:spPr>
        <p:txBody>
          <a:bodyPr/>
          <a:lstStyle/>
          <a:p>
            <a:endParaRPr lang="es-PA"/>
          </a:p>
        </p:txBody>
      </p:sp>
      <p:sp>
        <p:nvSpPr>
          <p:cNvPr id="24" name="Text 20"/>
          <p:cNvSpPr/>
          <p:nvPr/>
        </p:nvSpPr>
        <p:spPr>
          <a:xfrm>
            <a:off x="5579269" y="1203432"/>
            <a:ext cx="682879" cy="207749"/>
          </a:xfrm>
          <a:prstGeom prst="rect">
            <a:avLst/>
          </a:prstGeom>
          <a:noFill/>
          <a:ln/>
        </p:spPr>
        <p:txBody>
          <a:bodyPr wrap="none" lIns="0" tIns="0" rIns="0" bIns="0" rtlCol="0" anchor="ctr">
            <a:spAutoFit/>
          </a:bodyPr>
          <a:lstStyle/>
          <a:p>
            <a:pPr marL="0" indent="0">
              <a:buNone/>
            </a:pPr>
            <a:r>
              <a:rPr lang="en-US" sz="1350" dirty="0">
                <a:latin typeface="Noto Sans" pitchFamily="34" charset="0"/>
                <a:ea typeface="Noto Sans" pitchFamily="34" charset="-122"/>
                <a:cs typeface="Noto Sans" pitchFamily="34" charset="-120"/>
              </a:rPr>
              <a:t>Objetivo</a:t>
            </a:r>
            <a:endParaRPr lang="en-US" sz="1350" dirty="0"/>
          </a:p>
        </p:txBody>
      </p:sp>
      <p:sp>
        <p:nvSpPr>
          <p:cNvPr id="25" name="Text 21"/>
          <p:cNvSpPr/>
          <p:nvPr/>
        </p:nvSpPr>
        <p:spPr>
          <a:xfrm>
            <a:off x="5579269" y="1598099"/>
            <a:ext cx="3100388" cy="289951"/>
          </a:xfrm>
          <a:prstGeom prst="rect">
            <a:avLst/>
          </a:prstGeom>
          <a:noFill/>
          <a:ln/>
        </p:spPr>
        <p:txBody>
          <a:bodyPr wrap="squar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Convertir la ideación en un plan de acción concreto con iniciativas priorizadas.</a:t>
            </a:r>
            <a:endParaRPr lang="en-US" sz="942" dirty="0"/>
          </a:p>
        </p:txBody>
      </p:sp>
      <p:sp>
        <p:nvSpPr>
          <p:cNvPr id="26" name="Shape 22"/>
          <p:cNvSpPr/>
          <p:nvPr/>
        </p:nvSpPr>
        <p:spPr>
          <a:xfrm>
            <a:off x="5472113" y="2157413"/>
            <a:ext cx="3314700" cy="2607469"/>
          </a:xfrm>
          <a:prstGeom prst="rect">
            <a:avLst/>
          </a:prstGeom>
          <a:solidFill>
            <a:srgbClr val="FFFFFF">
              <a:alpha val="10000"/>
            </a:srgbClr>
          </a:solidFill>
          <a:ln/>
        </p:spPr>
        <p:txBody>
          <a:bodyPr/>
          <a:lstStyle/>
          <a:p>
            <a:endParaRPr lang="es-PA"/>
          </a:p>
        </p:txBody>
      </p:sp>
      <p:sp>
        <p:nvSpPr>
          <p:cNvPr id="27" name="Text 23"/>
          <p:cNvSpPr/>
          <p:nvPr/>
        </p:nvSpPr>
        <p:spPr>
          <a:xfrm>
            <a:off x="5579269" y="2289282"/>
            <a:ext cx="1867499" cy="207749"/>
          </a:xfrm>
          <a:prstGeom prst="rect">
            <a:avLst/>
          </a:prstGeom>
          <a:noFill/>
          <a:ln/>
        </p:spPr>
        <p:txBody>
          <a:bodyPr wrap="none" lIns="0" tIns="0" rIns="0" bIns="0" rtlCol="0" anchor="ctr">
            <a:spAutoFit/>
          </a:bodyPr>
          <a:lstStyle/>
          <a:p>
            <a:pPr marL="0" indent="0">
              <a:buNone/>
            </a:pPr>
            <a:r>
              <a:rPr lang="en-US" sz="1350" dirty="0">
                <a:latin typeface="Noto Sans" pitchFamily="34" charset="0"/>
                <a:ea typeface="Noto Sans" pitchFamily="34" charset="-122"/>
                <a:cs typeface="Noto Sans" pitchFamily="34" charset="-120"/>
              </a:rPr>
              <a:t>Pasos para la Actividad</a:t>
            </a:r>
            <a:endParaRPr lang="en-US" sz="1350" dirty="0"/>
          </a:p>
        </p:txBody>
      </p:sp>
      <p:sp>
        <p:nvSpPr>
          <p:cNvPr id="28" name="Shape 24"/>
          <p:cNvSpPr/>
          <p:nvPr/>
        </p:nvSpPr>
        <p:spPr>
          <a:xfrm>
            <a:off x="5579269" y="2628900"/>
            <a:ext cx="171450" cy="171450"/>
          </a:xfrm>
          <a:prstGeom prst="ellipse">
            <a:avLst/>
          </a:prstGeom>
          <a:solidFill>
            <a:srgbClr val="3498DB"/>
          </a:solidFill>
          <a:ln/>
        </p:spPr>
        <p:txBody>
          <a:bodyPr/>
          <a:lstStyle/>
          <a:p>
            <a:endParaRPr lang="es-PA"/>
          </a:p>
        </p:txBody>
      </p:sp>
      <p:sp>
        <p:nvSpPr>
          <p:cNvPr id="29" name="Text 25"/>
          <p:cNvSpPr/>
          <p:nvPr/>
        </p:nvSpPr>
        <p:spPr>
          <a:xfrm>
            <a:off x="5635338" y="2650216"/>
            <a:ext cx="59311" cy="128818"/>
          </a:xfrm>
          <a:prstGeom prst="rect">
            <a:avLst/>
          </a:prstGeom>
          <a:noFill/>
          <a:ln/>
        </p:spPr>
        <p:txBody>
          <a:bodyPr wrap="none" lIns="0" tIns="0" rIns="0" bIns="0" rtlCol="0" anchor="ctr">
            <a:spAutoFit/>
          </a:bodyPr>
          <a:lstStyle/>
          <a:p>
            <a:pPr marL="0" indent="0" algn="ctr">
              <a:buNone/>
            </a:pPr>
            <a:r>
              <a:rPr lang="en-US" sz="837" dirty="0">
                <a:latin typeface="Noto Sans" pitchFamily="34" charset="0"/>
                <a:ea typeface="Noto Sans" pitchFamily="34" charset="-122"/>
                <a:cs typeface="Noto Sans" pitchFamily="34" charset="-120"/>
              </a:rPr>
              <a:t>1</a:t>
            </a:r>
            <a:endParaRPr lang="en-US" sz="837" dirty="0"/>
          </a:p>
        </p:txBody>
      </p:sp>
      <p:sp>
        <p:nvSpPr>
          <p:cNvPr id="30" name="Text 26"/>
          <p:cNvSpPr/>
          <p:nvPr/>
        </p:nvSpPr>
        <p:spPr>
          <a:xfrm>
            <a:off x="5822156" y="2671532"/>
            <a:ext cx="2857500" cy="257635"/>
          </a:xfrm>
          <a:prstGeom prst="rect">
            <a:avLst/>
          </a:prstGeom>
          <a:noFill/>
          <a:ln/>
        </p:spPr>
        <p:txBody>
          <a:bodyPr wrap="square" lIns="0" tIns="0" rIns="0" bIns="0" rtlCol="0" anchor="ctr">
            <a:spAutoFit/>
          </a:bodyPr>
          <a:lstStyle/>
          <a:p>
            <a:pPr marL="0" indent="0">
              <a:buNone/>
            </a:pPr>
            <a:r>
              <a:rPr lang="en-US" sz="837" dirty="0">
                <a:latin typeface="Noto Sans" pitchFamily="34" charset="0"/>
                <a:ea typeface="Noto Sans" pitchFamily="34" charset="-122"/>
                <a:cs typeface="Noto Sans" pitchFamily="34" charset="-120"/>
              </a:rPr>
              <a:t>Reunir todas las ideas generadas en los módulos anteriores</a:t>
            </a:r>
            <a:endParaRPr lang="en-US" sz="837" dirty="0"/>
          </a:p>
        </p:txBody>
      </p:sp>
      <p:sp>
        <p:nvSpPr>
          <p:cNvPr id="31" name="Shape 27"/>
          <p:cNvSpPr/>
          <p:nvPr/>
        </p:nvSpPr>
        <p:spPr>
          <a:xfrm>
            <a:off x="5579269" y="3043238"/>
            <a:ext cx="171450" cy="171450"/>
          </a:xfrm>
          <a:prstGeom prst="ellipse">
            <a:avLst/>
          </a:prstGeom>
          <a:solidFill>
            <a:srgbClr val="3498DB"/>
          </a:solidFill>
          <a:ln/>
        </p:spPr>
        <p:txBody>
          <a:bodyPr/>
          <a:lstStyle/>
          <a:p>
            <a:endParaRPr lang="es-PA"/>
          </a:p>
        </p:txBody>
      </p:sp>
      <p:sp>
        <p:nvSpPr>
          <p:cNvPr id="32" name="Text 28"/>
          <p:cNvSpPr/>
          <p:nvPr/>
        </p:nvSpPr>
        <p:spPr>
          <a:xfrm>
            <a:off x="5635338" y="3064554"/>
            <a:ext cx="59311" cy="128818"/>
          </a:xfrm>
          <a:prstGeom prst="rect">
            <a:avLst/>
          </a:prstGeom>
          <a:noFill/>
          <a:ln/>
        </p:spPr>
        <p:txBody>
          <a:bodyPr wrap="none" lIns="0" tIns="0" rIns="0" bIns="0" rtlCol="0" anchor="ctr">
            <a:spAutoFit/>
          </a:bodyPr>
          <a:lstStyle/>
          <a:p>
            <a:pPr marL="0" indent="0" algn="ctr">
              <a:buNone/>
            </a:pPr>
            <a:r>
              <a:rPr lang="en-US" sz="837" dirty="0">
                <a:latin typeface="Noto Sans" pitchFamily="34" charset="0"/>
                <a:ea typeface="Noto Sans" pitchFamily="34" charset="-122"/>
                <a:cs typeface="Noto Sans" pitchFamily="34" charset="-120"/>
              </a:rPr>
              <a:t>2</a:t>
            </a:r>
            <a:endParaRPr lang="en-US" sz="837" dirty="0"/>
          </a:p>
        </p:txBody>
      </p:sp>
      <p:sp>
        <p:nvSpPr>
          <p:cNvPr id="33" name="Text 29"/>
          <p:cNvSpPr/>
          <p:nvPr/>
        </p:nvSpPr>
        <p:spPr>
          <a:xfrm>
            <a:off x="5822156" y="3085870"/>
            <a:ext cx="2857500" cy="257635"/>
          </a:xfrm>
          <a:prstGeom prst="rect">
            <a:avLst/>
          </a:prstGeom>
          <a:noFill/>
          <a:ln/>
        </p:spPr>
        <p:txBody>
          <a:bodyPr wrap="square" lIns="0" tIns="0" rIns="0" bIns="0" rtlCol="0" anchor="ctr">
            <a:spAutoFit/>
          </a:bodyPr>
          <a:lstStyle/>
          <a:p>
            <a:pPr marL="0" indent="0">
              <a:buNone/>
            </a:pPr>
            <a:r>
              <a:rPr lang="en-US" sz="837" dirty="0">
                <a:latin typeface="Noto Sans" pitchFamily="34" charset="0"/>
                <a:ea typeface="Noto Sans" pitchFamily="34" charset="-122"/>
                <a:cs typeface="Noto Sans" pitchFamily="34" charset="-120"/>
              </a:rPr>
              <a:t>Ubicar cada idea en la matriz según su impacto y facilidad de implementación</a:t>
            </a:r>
            <a:endParaRPr lang="en-US" sz="837" dirty="0"/>
          </a:p>
        </p:txBody>
      </p:sp>
      <p:sp>
        <p:nvSpPr>
          <p:cNvPr id="34" name="Shape 30"/>
          <p:cNvSpPr/>
          <p:nvPr/>
        </p:nvSpPr>
        <p:spPr>
          <a:xfrm>
            <a:off x="5579269" y="3457575"/>
            <a:ext cx="171450" cy="171450"/>
          </a:xfrm>
          <a:prstGeom prst="ellipse">
            <a:avLst/>
          </a:prstGeom>
          <a:solidFill>
            <a:srgbClr val="3498DB"/>
          </a:solidFill>
          <a:ln/>
        </p:spPr>
        <p:txBody>
          <a:bodyPr/>
          <a:lstStyle/>
          <a:p>
            <a:endParaRPr lang="es-PA"/>
          </a:p>
        </p:txBody>
      </p:sp>
      <p:sp>
        <p:nvSpPr>
          <p:cNvPr id="35" name="Text 31"/>
          <p:cNvSpPr/>
          <p:nvPr/>
        </p:nvSpPr>
        <p:spPr>
          <a:xfrm>
            <a:off x="5635338" y="3478891"/>
            <a:ext cx="59311" cy="128818"/>
          </a:xfrm>
          <a:prstGeom prst="rect">
            <a:avLst/>
          </a:prstGeom>
          <a:noFill/>
          <a:ln/>
        </p:spPr>
        <p:txBody>
          <a:bodyPr wrap="none" lIns="0" tIns="0" rIns="0" bIns="0" rtlCol="0" anchor="ctr">
            <a:spAutoFit/>
          </a:bodyPr>
          <a:lstStyle/>
          <a:p>
            <a:pPr marL="0" indent="0" algn="ctr">
              <a:buNone/>
            </a:pPr>
            <a:r>
              <a:rPr lang="en-US" sz="837" dirty="0">
                <a:latin typeface="Noto Sans" pitchFamily="34" charset="0"/>
                <a:ea typeface="Noto Sans" pitchFamily="34" charset="-122"/>
                <a:cs typeface="Noto Sans" pitchFamily="34" charset="-120"/>
              </a:rPr>
              <a:t>3</a:t>
            </a:r>
            <a:endParaRPr lang="en-US" sz="837" dirty="0"/>
          </a:p>
        </p:txBody>
      </p:sp>
      <p:sp>
        <p:nvSpPr>
          <p:cNvPr id="36" name="Text 32"/>
          <p:cNvSpPr/>
          <p:nvPr/>
        </p:nvSpPr>
        <p:spPr>
          <a:xfrm>
            <a:off x="5822156" y="3478891"/>
            <a:ext cx="2407710" cy="128818"/>
          </a:xfrm>
          <a:prstGeom prst="rect">
            <a:avLst/>
          </a:prstGeom>
          <a:noFill/>
          <a:ln/>
        </p:spPr>
        <p:txBody>
          <a:bodyPr wrap="none" lIns="0" tIns="0" rIns="0" bIns="0" rtlCol="0" anchor="ctr">
            <a:spAutoFit/>
          </a:bodyPr>
          <a:lstStyle/>
          <a:p>
            <a:pPr marL="0" indent="0">
              <a:buNone/>
            </a:pPr>
            <a:r>
              <a:rPr lang="en-US" sz="837" dirty="0">
                <a:latin typeface="Noto Sans" pitchFamily="34" charset="0"/>
                <a:ea typeface="Noto Sans" pitchFamily="34" charset="-122"/>
                <a:cs typeface="Noto Sans" pitchFamily="34" charset="-120"/>
              </a:rPr>
              <a:t>Identificar 1-2 ideas del cuadrante "Quick Wins"</a:t>
            </a:r>
            <a:endParaRPr lang="en-US" sz="837" dirty="0"/>
          </a:p>
        </p:txBody>
      </p:sp>
      <p:sp>
        <p:nvSpPr>
          <p:cNvPr id="37" name="Shape 33"/>
          <p:cNvSpPr/>
          <p:nvPr/>
        </p:nvSpPr>
        <p:spPr>
          <a:xfrm>
            <a:off x="5579269" y="3700463"/>
            <a:ext cx="171450" cy="171450"/>
          </a:xfrm>
          <a:prstGeom prst="ellipse">
            <a:avLst/>
          </a:prstGeom>
          <a:solidFill>
            <a:srgbClr val="3498DB"/>
          </a:solidFill>
          <a:ln/>
        </p:spPr>
        <p:txBody>
          <a:bodyPr/>
          <a:lstStyle/>
          <a:p>
            <a:endParaRPr lang="es-PA"/>
          </a:p>
        </p:txBody>
      </p:sp>
      <p:sp>
        <p:nvSpPr>
          <p:cNvPr id="38" name="Text 34"/>
          <p:cNvSpPr/>
          <p:nvPr/>
        </p:nvSpPr>
        <p:spPr>
          <a:xfrm>
            <a:off x="5635338" y="3721779"/>
            <a:ext cx="59311" cy="128818"/>
          </a:xfrm>
          <a:prstGeom prst="rect">
            <a:avLst/>
          </a:prstGeom>
          <a:noFill/>
          <a:ln/>
        </p:spPr>
        <p:txBody>
          <a:bodyPr wrap="none" lIns="0" tIns="0" rIns="0" bIns="0" rtlCol="0" anchor="ctr">
            <a:spAutoFit/>
          </a:bodyPr>
          <a:lstStyle/>
          <a:p>
            <a:pPr marL="0" indent="0" algn="ctr">
              <a:buNone/>
            </a:pPr>
            <a:r>
              <a:rPr lang="en-US" sz="837" dirty="0">
                <a:latin typeface="Noto Sans" pitchFamily="34" charset="0"/>
                <a:ea typeface="Noto Sans" pitchFamily="34" charset="-122"/>
                <a:cs typeface="Noto Sans" pitchFamily="34" charset="-120"/>
              </a:rPr>
              <a:t>4</a:t>
            </a:r>
            <a:endParaRPr lang="en-US" sz="837" dirty="0"/>
          </a:p>
        </p:txBody>
      </p:sp>
      <p:sp>
        <p:nvSpPr>
          <p:cNvPr id="39" name="Text 35"/>
          <p:cNvSpPr/>
          <p:nvPr/>
        </p:nvSpPr>
        <p:spPr>
          <a:xfrm>
            <a:off x="5822156" y="3743095"/>
            <a:ext cx="1522009" cy="257635"/>
          </a:xfrm>
          <a:prstGeom prst="rect">
            <a:avLst/>
          </a:prstGeom>
          <a:noFill/>
          <a:ln/>
        </p:spPr>
        <p:txBody>
          <a:bodyPr wrap="square" lIns="0" tIns="0" rIns="0" bIns="0" rtlCol="0" anchor="ctr">
            <a:spAutoFit/>
          </a:bodyPr>
          <a:lstStyle/>
          <a:p>
            <a:pPr marL="0" indent="0">
              <a:buNone/>
            </a:pPr>
            <a:r>
              <a:rPr lang="en-US" sz="837" dirty="0">
                <a:latin typeface="Noto Sans" pitchFamily="34" charset="0"/>
                <a:ea typeface="Noto Sans" pitchFamily="34" charset="-122"/>
                <a:cs typeface="Noto Sans" pitchFamily="34" charset="-120"/>
              </a:rPr>
              <a:t>Para cada idea seleccionada, definir:</a:t>
            </a:r>
            <a:endParaRPr lang="en-US" sz="837" dirty="0"/>
          </a:p>
        </p:txBody>
      </p:sp>
      <p:sp>
        <p:nvSpPr>
          <p:cNvPr id="40" name="Text 36"/>
          <p:cNvSpPr/>
          <p:nvPr/>
        </p:nvSpPr>
        <p:spPr>
          <a:xfrm>
            <a:off x="7572766" y="3771670"/>
            <a:ext cx="1106891" cy="257635"/>
          </a:xfrm>
          <a:prstGeom prst="rect">
            <a:avLst/>
          </a:prstGeom>
          <a:noFill/>
          <a:ln/>
        </p:spPr>
        <p:txBody>
          <a:bodyPr wrap="square" lIns="0" tIns="0" rIns="0" bIns="0" rtlCol="0" anchor="ctr">
            <a:spAutoFit/>
          </a:bodyPr>
          <a:lstStyle/>
          <a:p>
            <a:pPr marL="0" indent="0" algn="l">
              <a:buNone/>
            </a:pPr>
            <a:r>
              <a:rPr lang="en-US" sz="837" dirty="0">
                <a:latin typeface="Noto Sans" pitchFamily="34" charset="0"/>
                <a:ea typeface="Noto Sans" pitchFamily="34" charset="-122"/>
                <a:cs typeface="Noto Sans" pitchFamily="34" charset="-120"/>
              </a:rPr>
              <a:t>• Responsable o "sponsor"</a:t>
            </a:r>
            <a:endParaRPr lang="en-US" sz="837" dirty="0"/>
          </a:p>
        </p:txBody>
      </p:sp>
      <p:sp>
        <p:nvSpPr>
          <p:cNvPr id="41" name="Text 37"/>
          <p:cNvSpPr/>
          <p:nvPr/>
        </p:nvSpPr>
        <p:spPr>
          <a:xfrm>
            <a:off x="7572766" y="4114570"/>
            <a:ext cx="1106891" cy="257635"/>
          </a:xfrm>
          <a:prstGeom prst="rect">
            <a:avLst/>
          </a:prstGeom>
          <a:noFill/>
          <a:ln/>
        </p:spPr>
        <p:txBody>
          <a:bodyPr wrap="square" lIns="0" tIns="0" rIns="0" bIns="0" rtlCol="0" anchor="ctr">
            <a:spAutoFit/>
          </a:bodyPr>
          <a:lstStyle/>
          <a:p>
            <a:pPr marL="0" indent="0" algn="l">
              <a:buNone/>
            </a:pPr>
            <a:r>
              <a:rPr lang="en-US" sz="837" dirty="0">
                <a:latin typeface="Noto Sans" pitchFamily="34" charset="0"/>
                <a:ea typeface="Noto Sans" pitchFamily="34" charset="-122"/>
                <a:cs typeface="Noto Sans" pitchFamily="34" charset="-120"/>
              </a:rPr>
              <a:t>• Primer paso tangible</a:t>
            </a:r>
            <a:endParaRPr lang="en-US" sz="837" dirty="0"/>
          </a:p>
        </p:txBody>
      </p:sp>
      <p:sp>
        <p:nvSpPr>
          <p:cNvPr id="42" name="Text 38"/>
          <p:cNvSpPr/>
          <p:nvPr/>
        </p:nvSpPr>
        <p:spPr>
          <a:xfrm>
            <a:off x="7572766" y="4436154"/>
            <a:ext cx="671659" cy="128818"/>
          </a:xfrm>
          <a:prstGeom prst="rect">
            <a:avLst/>
          </a:prstGeom>
          <a:noFill/>
          <a:ln/>
        </p:spPr>
        <p:txBody>
          <a:bodyPr wrap="none" lIns="0" tIns="0" rIns="0" bIns="0" rtlCol="0" anchor="ctr">
            <a:spAutoFit/>
          </a:bodyPr>
          <a:lstStyle/>
          <a:p>
            <a:pPr marL="0" indent="0" algn="l">
              <a:buNone/>
            </a:pPr>
            <a:r>
              <a:rPr lang="en-US" sz="837" dirty="0">
                <a:latin typeface="Noto Sans" pitchFamily="34" charset="0"/>
                <a:ea typeface="Noto Sans" pitchFamily="34" charset="-122"/>
                <a:cs typeface="Noto Sans" pitchFamily="34" charset="-120"/>
              </a:rPr>
              <a:t>• Fecha límite</a:t>
            </a:r>
            <a:endParaRPr lang="en-US" sz="837" dirty="0"/>
          </a:p>
        </p:txBody>
      </p:sp>
      <p:cxnSp>
        <p:nvCxnSpPr>
          <p:cNvPr id="43" name="Conector recto 42">
            <a:extLst>
              <a:ext uri="{FF2B5EF4-FFF2-40B4-BE49-F238E27FC236}">
                <a16:creationId xmlns:a16="http://schemas.microsoft.com/office/drawing/2014/main" id="{8A66CEB3-BEB5-CDA5-BBA0-B3438E6736EF}"/>
              </a:ext>
            </a:extLst>
          </p:cNvPr>
          <p:cNvCxnSpPr>
            <a:cxnSpLocks/>
          </p:cNvCxnSpPr>
          <p:nvPr/>
        </p:nvCxnSpPr>
        <p:spPr>
          <a:xfrm>
            <a:off x="2778125" y="1822450"/>
            <a:ext cx="0" cy="1736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13870664-FCEA-56C2-A80C-42A55CC172E6}"/>
              </a:ext>
            </a:extLst>
          </p:cNvPr>
          <p:cNvCxnSpPr/>
          <p:nvPr/>
        </p:nvCxnSpPr>
        <p:spPr>
          <a:xfrm>
            <a:off x="1811337" y="2779034"/>
            <a:ext cx="1844675"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9144000" cy="5143500"/>
          </a:xfrm>
          <a:prstGeom prst="rect">
            <a:avLst/>
          </a:prstGeom>
        </p:spPr>
      </p:pic>
      <p:sp>
        <p:nvSpPr>
          <p:cNvPr id="3" name="Shape 0"/>
          <p:cNvSpPr/>
          <p:nvPr/>
        </p:nvSpPr>
        <p:spPr>
          <a:xfrm>
            <a:off x="0" y="0"/>
            <a:ext cx="9144000" cy="85725"/>
          </a:xfrm>
          <a:prstGeom prst="rect">
            <a:avLst/>
          </a:prstGeom>
          <a:solidFill>
            <a:srgbClr val="059669"/>
          </a:solidFill>
          <a:ln/>
        </p:spPr>
        <p:txBody>
          <a:bodyPr/>
          <a:lstStyle/>
          <a:p>
            <a:endParaRPr lang="es-PA"/>
          </a:p>
        </p:txBody>
      </p:sp>
      <p:sp>
        <p:nvSpPr>
          <p:cNvPr id="4" name="Text 1"/>
          <p:cNvSpPr/>
          <p:nvPr/>
        </p:nvSpPr>
        <p:spPr>
          <a:xfrm>
            <a:off x="171450" y="294244"/>
            <a:ext cx="4728154" cy="311624"/>
          </a:xfrm>
          <a:prstGeom prst="rect">
            <a:avLst/>
          </a:prstGeom>
          <a:noFill/>
          <a:ln/>
        </p:spPr>
        <p:txBody>
          <a:bodyPr wrap="none" lIns="0" tIns="0" rIns="0" bIns="0" rtlCol="0" anchor="ctr">
            <a:spAutoFit/>
          </a:bodyPr>
          <a:lstStyle/>
          <a:p>
            <a:pPr marL="0" indent="0">
              <a:buNone/>
            </a:pPr>
            <a:r>
              <a:rPr lang="en-US" sz="2025" b="1" dirty="0">
                <a:solidFill>
                  <a:srgbClr val="1E3A8A"/>
                </a:solidFill>
                <a:latin typeface="Segoe UI" pitchFamily="34" charset="0"/>
                <a:ea typeface="Segoe UI" pitchFamily="34" charset="-122"/>
                <a:cs typeface="Segoe UI" pitchFamily="34" charset="-120"/>
              </a:rPr>
              <a:t>Delegación Efectiva: Humanos + IA </a:t>
            </a:r>
            <a:r>
              <a:rPr lang="en-US" sz="2025" b="1" dirty="0" err="1">
                <a:solidFill>
                  <a:srgbClr val="1E3A8A"/>
                </a:solidFill>
                <a:latin typeface="Segoe UI" pitchFamily="34" charset="0"/>
                <a:ea typeface="Segoe UI" pitchFamily="34" charset="-122"/>
                <a:cs typeface="Segoe UI" pitchFamily="34" charset="-120"/>
              </a:rPr>
              <a:t>en</a:t>
            </a:r>
            <a:r>
              <a:rPr lang="en-US" sz="2025" b="1" dirty="0">
                <a:solidFill>
                  <a:srgbClr val="1E3A8A"/>
                </a:solidFill>
                <a:latin typeface="Segoe UI" pitchFamily="34" charset="0"/>
                <a:ea typeface="Segoe UI" pitchFamily="34" charset="-122"/>
                <a:cs typeface="Segoe UI" pitchFamily="34" charset="-120"/>
              </a:rPr>
              <a:t> </a:t>
            </a:r>
            <a:endParaRPr lang="en-US" sz="2025" dirty="0"/>
          </a:p>
        </p:txBody>
      </p:sp>
      <p:sp>
        <p:nvSpPr>
          <p:cNvPr id="5" name="Shape 2"/>
          <p:cNvSpPr/>
          <p:nvPr/>
        </p:nvSpPr>
        <p:spPr>
          <a:xfrm>
            <a:off x="171450" y="750094"/>
            <a:ext cx="4329113" cy="971550"/>
          </a:xfrm>
          <a:prstGeom prst="rect">
            <a:avLst/>
          </a:prstGeom>
          <a:solidFill>
            <a:srgbClr val="FFFFFF"/>
          </a:solidFill>
          <a:ln/>
        </p:spPr>
        <p:txBody>
          <a:bodyPr/>
          <a:lstStyle/>
          <a:p>
            <a:endParaRPr lang="es-PA"/>
          </a:p>
        </p:txBody>
      </p:sp>
      <p:sp>
        <p:nvSpPr>
          <p:cNvPr id="6" name="Text 3"/>
          <p:cNvSpPr/>
          <p:nvPr/>
        </p:nvSpPr>
        <p:spPr>
          <a:xfrm>
            <a:off x="278606" y="857250"/>
            <a:ext cx="4186238" cy="257175"/>
          </a:xfrm>
          <a:prstGeom prst="rect">
            <a:avLst/>
          </a:prstGeom>
          <a:noFill/>
          <a:ln/>
        </p:spPr>
        <p:txBody>
          <a:bodyPr wrap="none" lIns="0" tIns="0" rIns="0" bIns="0" rtlCol="0" anchor="ctr">
            <a:spAutoFit/>
          </a:bodyPr>
          <a:lstStyle/>
          <a:p>
            <a:pPr marL="0" indent="0">
              <a:buNone/>
            </a:pPr>
            <a:r>
              <a:rPr lang="en-US" sz="1350" b="1" dirty="0">
                <a:solidFill>
                  <a:srgbClr val="059669"/>
                </a:solidFill>
                <a:latin typeface="Segoe UI" pitchFamily="34" charset="0"/>
                <a:ea typeface="Segoe UI" pitchFamily="34" charset="-122"/>
                <a:cs typeface="Segoe UI" pitchFamily="34" charset="-120"/>
              </a:rPr>
              <a:t>¿Qué es la Delegación en IA?</a:t>
            </a:r>
            <a:endParaRPr lang="en-US" sz="1350" dirty="0"/>
          </a:p>
        </p:txBody>
      </p:sp>
      <p:sp>
        <p:nvSpPr>
          <p:cNvPr id="7" name="Text 4"/>
          <p:cNvSpPr/>
          <p:nvPr/>
        </p:nvSpPr>
        <p:spPr>
          <a:xfrm>
            <a:off x="278606" y="1218298"/>
            <a:ext cx="4186238" cy="363754"/>
          </a:xfrm>
          <a:prstGeom prst="rect">
            <a:avLst/>
          </a:prstGeom>
          <a:noFill/>
          <a:ln/>
        </p:spPr>
        <p:txBody>
          <a:bodyPr wrap="square" lIns="0" tIns="0" rIns="0" bIns="0" rtlCol="0" anchor="ctr">
            <a:spAutoFit/>
          </a:bodyPr>
          <a:lstStyle/>
          <a:p>
            <a:pPr marL="0" indent="0">
              <a:buNone/>
            </a:pPr>
            <a:r>
              <a:rPr lang="en-US" sz="788" dirty="0">
                <a:solidFill>
                  <a:srgbClr val="374151"/>
                </a:solidFill>
                <a:latin typeface="Segoe UI" pitchFamily="34" charset="0"/>
                <a:ea typeface="Segoe UI" pitchFamily="34" charset="-122"/>
                <a:cs typeface="Segoe UI" pitchFamily="34" charset="-120"/>
              </a:rPr>
              <a:t>Tomar decisiones reflexivas sobre qué trabajo es apropiado para que lo realicen las personas, la IA, o ambos en colaboración, y cómo distribuir esas tareas de manera efectiva. Para , esto significa optimizar la asignación de recursos humanos y tecnológicos.</a:t>
            </a:r>
            <a:endParaRPr lang="en-US" sz="788" dirty="0"/>
          </a:p>
        </p:txBody>
      </p:sp>
      <p:sp>
        <p:nvSpPr>
          <p:cNvPr id="8" name="Shape 5"/>
          <p:cNvSpPr/>
          <p:nvPr/>
        </p:nvSpPr>
        <p:spPr>
          <a:xfrm>
            <a:off x="171450" y="1807369"/>
            <a:ext cx="4329113" cy="1357313"/>
          </a:xfrm>
          <a:prstGeom prst="rect">
            <a:avLst/>
          </a:prstGeom>
          <a:solidFill>
            <a:srgbClr val="FFFFFF"/>
          </a:solidFill>
          <a:ln/>
        </p:spPr>
        <p:txBody>
          <a:bodyPr/>
          <a:lstStyle/>
          <a:p>
            <a:endParaRPr lang="es-PA"/>
          </a:p>
        </p:txBody>
      </p:sp>
      <p:pic>
        <p:nvPicPr>
          <p:cNvPr id="9" name="Image 1" descr="preencoded.png"/>
          <p:cNvPicPr>
            <a:picLocks noChangeAspect="1"/>
          </p:cNvPicPr>
          <p:nvPr/>
        </p:nvPicPr>
        <p:blipFill>
          <a:blip r:embed="rId4"/>
          <a:stretch>
            <a:fillRect/>
          </a:stretch>
        </p:blipFill>
        <p:spPr>
          <a:xfrm>
            <a:off x="257175" y="1923455"/>
            <a:ext cx="96441" cy="128588"/>
          </a:xfrm>
          <a:prstGeom prst="rect">
            <a:avLst/>
          </a:prstGeom>
        </p:spPr>
      </p:pic>
      <p:sp>
        <p:nvSpPr>
          <p:cNvPr id="10" name="Text 6"/>
          <p:cNvSpPr/>
          <p:nvPr/>
        </p:nvSpPr>
        <p:spPr>
          <a:xfrm>
            <a:off x="410766" y="1921669"/>
            <a:ext cx="1600674" cy="142875"/>
          </a:xfrm>
          <a:prstGeom prst="rect">
            <a:avLst/>
          </a:prstGeom>
          <a:noFill/>
          <a:ln/>
        </p:spPr>
        <p:txBody>
          <a:bodyPr wrap="none" lIns="0" tIns="0" rIns="0" bIns="0" rtlCol="0" anchor="ctr">
            <a:spAutoFit/>
          </a:bodyPr>
          <a:lstStyle/>
          <a:p>
            <a:pPr marL="0" indent="0">
              <a:buNone/>
            </a:pPr>
            <a:r>
              <a:rPr lang="en-US" sz="1013" b="1" dirty="0">
                <a:solidFill>
                  <a:srgbClr val="374151"/>
                </a:solidFill>
                <a:latin typeface="Segoe UI" pitchFamily="34" charset="0"/>
                <a:ea typeface="Segoe UI" pitchFamily="34" charset="-122"/>
                <a:cs typeface="Segoe UI" pitchFamily="34" charset="-120"/>
              </a:rPr>
              <a:t>Conciencia del Problema</a:t>
            </a:r>
            <a:endParaRPr lang="en-US" sz="1013" dirty="0"/>
          </a:p>
        </p:txBody>
      </p:sp>
      <p:sp>
        <p:nvSpPr>
          <p:cNvPr id="11" name="Text 7"/>
          <p:cNvSpPr/>
          <p:nvPr/>
        </p:nvSpPr>
        <p:spPr>
          <a:xfrm>
            <a:off x="257175" y="2121694"/>
            <a:ext cx="4229100"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Comprender claramente los objetivos y la naturaleza del trabajo antes de involucrar a la IA.</a:t>
            </a:r>
            <a:endParaRPr lang="en-US" sz="675" dirty="0"/>
          </a:p>
        </p:txBody>
      </p:sp>
      <p:sp>
        <p:nvSpPr>
          <p:cNvPr id="12" name="Shape 8"/>
          <p:cNvSpPr/>
          <p:nvPr/>
        </p:nvSpPr>
        <p:spPr>
          <a:xfrm>
            <a:off x="257175" y="2293144"/>
            <a:ext cx="4157663" cy="785813"/>
          </a:xfrm>
          <a:prstGeom prst="rect">
            <a:avLst/>
          </a:prstGeom>
          <a:solidFill>
            <a:srgbClr val="FFFFFF"/>
          </a:solidFill>
          <a:ln/>
        </p:spPr>
        <p:txBody>
          <a:bodyPr/>
          <a:lstStyle/>
          <a:p>
            <a:endParaRPr lang="es-PA"/>
          </a:p>
        </p:txBody>
      </p:sp>
      <p:sp>
        <p:nvSpPr>
          <p:cNvPr id="13" name="Text 9"/>
          <p:cNvSpPr/>
          <p:nvPr/>
        </p:nvSpPr>
        <p:spPr>
          <a:xfrm>
            <a:off x="314325" y="2361105"/>
            <a:ext cx="1590179" cy="121252"/>
          </a:xfrm>
          <a:prstGeom prst="rect">
            <a:avLst/>
          </a:prstGeom>
          <a:noFill/>
          <a:ln/>
        </p:spPr>
        <p:txBody>
          <a:bodyPr wrap="none" lIns="0" tIns="0" rIns="0" bIns="0" rtlCol="0" anchor="ctr">
            <a:spAutoFit/>
          </a:bodyPr>
          <a:lstStyle/>
          <a:p>
            <a:pPr marL="0" indent="0">
              <a:buNone/>
            </a:pPr>
            <a:r>
              <a:rPr lang="en-US" sz="788" b="1" dirty="0">
                <a:solidFill>
                  <a:srgbClr val="374151"/>
                </a:solidFill>
                <a:latin typeface="Segoe UI" pitchFamily="34" charset="0"/>
                <a:ea typeface="Segoe UI" pitchFamily="34" charset="-122"/>
                <a:cs typeface="Segoe UI" pitchFamily="34" charset="-120"/>
              </a:rPr>
              <a:t>Preguntas clave para equipos de :</a:t>
            </a:r>
            <a:endParaRPr lang="en-US" sz="788" dirty="0"/>
          </a:p>
        </p:txBody>
      </p:sp>
      <p:sp>
        <p:nvSpPr>
          <p:cNvPr id="14" name="Text 10"/>
          <p:cNvSpPr/>
          <p:nvPr/>
        </p:nvSpPr>
        <p:spPr>
          <a:xfrm>
            <a:off x="457200" y="2521744"/>
            <a:ext cx="3971925"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¿Cuál es el objetivo final del proyecto o tarea?</a:t>
            </a:r>
            <a:endParaRPr lang="en-US" sz="675" dirty="0"/>
          </a:p>
        </p:txBody>
      </p:sp>
      <p:sp>
        <p:nvSpPr>
          <p:cNvPr id="15" name="Text 11"/>
          <p:cNvSpPr/>
          <p:nvPr/>
        </p:nvSpPr>
        <p:spPr>
          <a:xfrm>
            <a:off x="457200" y="2650331"/>
            <a:ext cx="3971925"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¿Qué tipo de tarea es esta? (creativa, analítica, repetitiva)</a:t>
            </a:r>
            <a:endParaRPr lang="en-US" sz="675" dirty="0"/>
          </a:p>
        </p:txBody>
      </p:sp>
      <p:sp>
        <p:nvSpPr>
          <p:cNvPr id="16" name="Text 12"/>
          <p:cNvSpPr/>
          <p:nvPr/>
        </p:nvSpPr>
        <p:spPr>
          <a:xfrm>
            <a:off x="457200" y="2778919"/>
            <a:ext cx="3971925"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¿Cuáles son los requisitos de calidad y cumplimiento?</a:t>
            </a:r>
            <a:endParaRPr lang="en-US" sz="675" dirty="0"/>
          </a:p>
        </p:txBody>
      </p:sp>
      <p:sp>
        <p:nvSpPr>
          <p:cNvPr id="17" name="Text 13"/>
          <p:cNvSpPr/>
          <p:nvPr/>
        </p:nvSpPr>
        <p:spPr>
          <a:xfrm>
            <a:off x="457200" y="2907506"/>
            <a:ext cx="3971925"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¿Cuáles son las restricciones de tiempo y recursos?</a:t>
            </a:r>
            <a:endParaRPr lang="en-US" sz="675" dirty="0"/>
          </a:p>
        </p:txBody>
      </p:sp>
      <p:sp>
        <p:nvSpPr>
          <p:cNvPr id="18" name="Shape 14"/>
          <p:cNvSpPr/>
          <p:nvPr/>
        </p:nvSpPr>
        <p:spPr>
          <a:xfrm>
            <a:off x="171450" y="3321844"/>
            <a:ext cx="4329113" cy="1357313"/>
          </a:xfrm>
          <a:prstGeom prst="rect">
            <a:avLst/>
          </a:prstGeom>
          <a:solidFill>
            <a:srgbClr val="FFFFFF"/>
          </a:solidFill>
          <a:ln/>
        </p:spPr>
        <p:txBody>
          <a:bodyPr/>
          <a:lstStyle/>
          <a:p>
            <a:endParaRPr lang="es-PA"/>
          </a:p>
        </p:txBody>
      </p:sp>
      <p:pic>
        <p:nvPicPr>
          <p:cNvPr id="19" name="Image 2" descr="preencoded.png"/>
          <p:cNvPicPr>
            <a:picLocks noChangeAspect="1"/>
          </p:cNvPicPr>
          <p:nvPr/>
        </p:nvPicPr>
        <p:blipFill>
          <a:blip r:embed="rId5"/>
          <a:stretch>
            <a:fillRect/>
          </a:stretch>
        </p:blipFill>
        <p:spPr>
          <a:xfrm>
            <a:off x="257175" y="3437930"/>
            <a:ext cx="160734" cy="128588"/>
          </a:xfrm>
          <a:prstGeom prst="rect">
            <a:avLst/>
          </a:prstGeom>
        </p:spPr>
      </p:pic>
      <p:sp>
        <p:nvSpPr>
          <p:cNvPr id="20" name="Text 15"/>
          <p:cNvSpPr/>
          <p:nvPr/>
        </p:nvSpPr>
        <p:spPr>
          <a:xfrm>
            <a:off x="475059" y="3436144"/>
            <a:ext cx="1786524" cy="142875"/>
          </a:xfrm>
          <a:prstGeom prst="rect">
            <a:avLst/>
          </a:prstGeom>
          <a:noFill/>
          <a:ln/>
        </p:spPr>
        <p:txBody>
          <a:bodyPr wrap="none" lIns="0" tIns="0" rIns="0" bIns="0" rtlCol="0" anchor="ctr">
            <a:spAutoFit/>
          </a:bodyPr>
          <a:lstStyle/>
          <a:p>
            <a:pPr marL="0" indent="0">
              <a:buNone/>
            </a:pPr>
            <a:r>
              <a:rPr lang="en-US" sz="1013" b="1" dirty="0">
                <a:solidFill>
                  <a:srgbClr val="374151"/>
                </a:solidFill>
                <a:latin typeface="Segoe UI" pitchFamily="34" charset="0"/>
                <a:ea typeface="Segoe UI" pitchFamily="34" charset="-122"/>
                <a:cs typeface="Segoe UI" pitchFamily="34" charset="-120"/>
              </a:rPr>
              <a:t>Conciencia de la Plataforma</a:t>
            </a:r>
            <a:endParaRPr lang="en-US" sz="1013" dirty="0"/>
          </a:p>
        </p:txBody>
      </p:sp>
      <p:sp>
        <p:nvSpPr>
          <p:cNvPr id="21" name="Text 16"/>
          <p:cNvSpPr/>
          <p:nvPr/>
        </p:nvSpPr>
        <p:spPr>
          <a:xfrm>
            <a:off x="257175" y="3641381"/>
            <a:ext cx="3432030" cy="10387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Comprender las capacidades y limitaciones de diferentes sistemas de IA disponibles para .</a:t>
            </a:r>
            <a:endParaRPr lang="en-US" sz="675" dirty="0"/>
          </a:p>
        </p:txBody>
      </p:sp>
      <p:sp>
        <p:nvSpPr>
          <p:cNvPr id="22" name="Shape 17"/>
          <p:cNvSpPr/>
          <p:nvPr/>
        </p:nvSpPr>
        <p:spPr>
          <a:xfrm>
            <a:off x="257175" y="3807619"/>
            <a:ext cx="4157663" cy="785813"/>
          </a:xfrm>
          <a:prstGeom prst="rect">
            <a:avLst/>
          </a:prstGeom>
          <a:solidFill>
            <a:srgbClr val="FFFFFF"/>
          </a:solidFill>
          <a:ln/>
        </p:spPr>
        <p:txBody>
          <a:bodyPr/>
          <a:lstStyle/>
          <a:p>
            <a:endParaRPr lang="es-PA"/>
          </a:p>
        </p:txBody>
      </p:sp>
      <p:sp>
        <p:nvSpPr>
          <p:cNvPr id="23" name="Text 18"/>
          <p:cNvSpPr/>
          <p:nvPr/>
        </p:nvSpPr>
        <p:spPr>
          <a:xfrm>
            <a:off x="314325" y="3864769"/>
            <a:ext cx="4114800" cy="142875"/>
          </a:xfrm>
          <a:prstGeom prst="rect">
            <a:avLst/>
          </a:prstGeom>
          <a:noFill/>
          <a:ln/>
        </p:spPr>
        <p:txBody>
          <a:bodyPr wrap="none" lIns="0" tIns="0" rIns="0" bIns="0" rtlCol="0" anchor="ctr">
            <a:spAutoFit/>
          </a:bodyPr>
          <a:lstStyle/>
          <a:p>
            <a:pPr marL="0" indent="0">
              <a:buNone/>
            </a:pPr>
            <a:r>
              <a:rPr lang="en-US" sz="788" b="1" dirty="0">
                <a:solidFill>
                  <a:srgbClr val="374151"/>
                </a:solidFill>
                <a:latin typeface="Segoe UI" pitchFamily="34" charset="0"/>
                <a:ea typeface="Segoe UI" pitchFamily="34" charset="-122"/>
                <a:cs typeface="Segoe UI" pitchFamily="34" charset="-120"/>
              </a:rPr>
              <a:t>Aspectos a considerar:</a:t>
            </a:r>
            <a:endParaRPr lang="en-US" sz="788" dirty="0"/>
          </a:p>
        </p:txBody>
      </p:sp>
      <p:sp>
        <p:nvSpPr>
          <p:cNvPr id="24" name="Text 19"/>
          <p:cNvSpPr/>
          <p:nvPr/>
        </p:nvSpPr>
        <p:spPr>
          <a:xfrm>
            <a:off x="457200" y="4036219"/>
            <a:ext cx="3971925"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Fortalezas y debilidades de cada herramienta (ChatGPT, Gemini, Claude)</a:t>
            </a:r>
            <a:endParaRPr lang="en-US" sz="675" dirty="0"/>
          </a:p>
        </p:txBody>
      </p:sp>
      <p:sp>
        <p:nvSpPr>
          <p:cNvPr id="25" name="Text 20"/>
          <p:cNvSpPr/>
          <p:nvPr/>
        </p:nvSpPr>
        <p:spPr>
          <a:xfrm>
            <a:off x="457200" y="4164806"/>
            <a:ext cx="3971925"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Conocimiento especializado vs. general para diferentes industrias</a:t>
            </a:r>
            <a:endParaRPr lang="en-US" sz="675" dirty="0"/>
          </a:p>
        </p:txBody>
      </p:sp>
      <p:sp>
        <p:nvSpPr>
          <p:cNvPr id="26" name="Text 21"/>
          <p:cNvSpPr/>
          <p:nvPr/>
        </p:nvSpPr>
        <p:spPr>
          <a:xfrm>
            <a:off x="457200" y="4293394"/>
            <a:ext cx="3971925"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Capacidades multimodales para análisis de documentación técnica</a:t>
            </a:r>
            <a:endParaRPr lang="en-US" sz="675" dirty="0"/>
          </a:p>
        </p:txBody>
      </p:sp>
      <p:sp>
        <p:nvSpPr>
          <p:cNvPr id="27" name="Text 22"/>
          <p:cNvSpPr/>
          <p:nvPr/>
        </p:nvSpPr>
        <p:spPr>
          <a:xfrm>
            <a:off x="457200" y="4421981"/>
            <a:ext cx="3971925"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Consideraciones de seguridad para datos de clientes</a:t>
            </a:r>
            <a:endParaRPr lang="en-US" sz="675" dirty="0"/>
          </a:p>
        </p:txBody>
      </p:sp>
      <p:sp>
        <p:nvSpPr>
          <p:cNvPr id="28" name="Shape 23"/>
          <p:cNvSpPr/>
          <p:nvPr/>
        </p:nvSpPr>
        <p:spPr>
          <a:xfrm>
            <a:off x="4643438" y="750094"/>
            <a:ext cx="4329113" cy="1357313"/>
          </a:xfrm>
          <a:prstGeom prst="rect">
            <a:avLst/>
          </a:prstGeom>
          <a:solidFill>
            <a:srgbClr val="FFFFFF"/>
          </a:solidFill>
          <a:ln/>
        </p:spPr>
        <p:txBody>
          <a:bodyPr/>
          <a:lstStyle/>
          <a:p>
            <a:endParaRPr lang="es-PA"/>
          </a:p>
        </p:txBody>
      </p:sp>
      <p:pic>
        <p:nvPicPr>
          <p:cNvPr id="29" name="Image 3" descr="preencoded.png"/>
          <p:cNvPicPr>
            <a:picLocks noChangeAspect="1"/>
          </p:cNvPicPr>
          <p:nvPr/>
        </p:nvPicPr>
        <p:blipFill>
          <a:blip r:embed="rId6"/>
          <a:stretch>
            <a:fillRect/>
          </a:stretch>
        </p:blipFill>
        <p:spPr>
          <a:xfrm>
            <a:off x="4729163" y="866180"/>
            <a:ext cx="128588" cy="128588"/>
          </a:xfrm>
          <a:prstGeom prst="rect">
            <a:avLst/>
          </a:prstGeom>
        </p:spPr>
      </p:pic>
      <p:sp>
        <p:nvSpPr>
          <p:cNvPr id="30" name="Text 24"/>
          <p:cNvSpPr/>
          <p:nvPr/>
        </p:nvSpPr>
        <p:spPr>
          <a:xfrm>
            <a:off x="4914900" y="864394"/>
            <a:ext cx="1384074" cy="142875"/>
          </a:xfrm>
          <a:prstGeom prst="rect">
            <a:avLst/>
          </a:prstGeom>
          <a:noFill/>
          <a:ln/>
        </p:spPr>
        <p:txBody>
          <a:bodyPr wrap="none" lIns="0" tIns="0" rIns="0" bIns="0" rtlCol="0" anchor="ctr">
            <a:spAutoFit/>
          </a:bodyPr>
          <a:lstStyle/>
          <a:p>
            <a:pPr marL="0" indent="0">
              <a:buNone/>
            </a:pPr>
            <a:r>
              <a:rPr lang="en-US" sz="1013" b="1" dirty="0">
                <a:solidFill>
                  <a:srgbClr val="374151"/>
                </a:solidFill>
                <a:latin typeface="Segoe UI" pitchFamily="34" charset="0"/>
                <a:ea typeface="Segoe UI" pitchFamily="34" charset="-122"/>
                <a:cs typeface="Segoe UI" pitchFamily="34" charset="-120"/>
              </a:rPr>
              <a:t>Delegación de Tareas</a:t>
            </a:r>
            <a:endParaRPr lang="en-US" sz="1013" dirty="0"/>
          </a:p>
        </p:txBody>
      </p:sp>
      <p:sp>
        <p:nvSpPr>
          <p:cNvPr id="31" name="Text 25"/>
          <p:cNvSpPr/>
          <p:nvPr/>
        </p:nvSpPr>
        <p:spPr>
          <a:xfrm>
            <a:off x="4729163" y="1064419"/>
            <a:ext cx="4229100"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Distribuir el trabajo de manera reflexiva entre humanos e IA para aprovechar las fortalezas de cada uno.</a:t>
            </a:r>
            <a:endParaRPr lang="en-US" sz="675" dirty="0"/>
          </a:p>
        </p:txBody>
      </p:sp>
      <p:sp>
        <p:nvSpPr>
          <p:cNvPr id="32" name="Shape 26"/>
          <p:cNvSpPr/>
          <p:nvPr/>
        </p:nvSpPr>
        <p:spPr>
          <a:xfrm>
            <a:off x="4729163" y="1235869"/>
            <a:ext cx="4157663" cy="785813"/>
          </a:xfrm>
          <a:prstGeom prst="rect">
            <a:avLst/>
          </a:prstGeom>
          <a:solidFill>
            <a:srgbClr val="FFFFFF"/>
          </a:solidFill>
          <a:ln/>
        </p:spPr>
        <p:txBody>
          <a:bodyPr/>
          <a:lstStyle/>
          <a:p>
            <a:endParaRPr lang="es-PA"/>
          </a:p>
        </p:txBody>
      </p:sp>
      <p:sp>
        <p:nvSpPr>
          <p:cNvPr id="33" name="Text 27"/>
          <p:cNvSpPr/>
          <p:nvPr/>
        </p:nvSpPr>
        <p:spPr>
          <a:xfrm>
            <a:off x="4786313" y="1303830"/>
            <a:ext cx="1360950" cy="121252"/>
          </a:xfrm>
          <a:prstGeom prst="rect">
            <a:avLst/>
          </a:prstGeom>
          <a:noFill/>
          <a:ln/>
        </p:spPr>
        <p:txBody>
          <a:bodyPr wrap="none" lIns="0" tIns="0" rIns="0" bIns="0" rtlCol="0" anchor="ctr">
            <a:spAutoFit/>
          </a:bodyPr>
          <a:lstStyle/>
          <a:p>
            <a:pPr marL="0" indent="0">
              <a:buNone/>
            </a:pPr>
            <a:r>
              <a:rPr lang="en-US" sz="788" b="1" dirty="0">
                <a:solidFill>
                  <a:srgbClr val="374151"/>
                </a:solidFill>
                <a:latin typeface="Segoe UI" pitchFamily="34" charset="0"/>
                <a:ea typeface="Segoe UI" pitchFamily="34" charset="-122"/>
                <a:cs typeface="Segoe UI" pitchFamily="34" charset="-120"/>
              </a:rPr>
              <a:t>Estrategias para equipos de :</a:t>
            </a:r>
            <a:endParaRPr lang="en-US" sz="788" dirty="0"/>
          </a:p>
        </p:txBody>
      </p:sp>
      <p:sp>
        <p:nvSpPr>
          <p:cNvPr id="34" name="Text 28"/>
          <p:cNvSpPr/>
          <p:nvPr/>
        </p:nvSpPr>
        <p:spPr>
          <a:xfrm>
            <a:off x="4929188" y="1473398"/>
            <a:ext cx="1497257" cy="94655"/>
          </a:xfrm>
          <a:prstGeom prst="rect">
            <a:avLst/>
          </a:prstGeom>
          <a:noFill/>
          <a:ln/>
        </p:spPr>
        <p:txBody>
          <a:bodyPr wrap="none" lIns="0" tIns="0" rIns="0" bIns="0"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IA como asistente (humano lidera):</a:t>
            </a:r>
            <a:endParaRPr lang="en-US" sz="675" dirty="0"/>
          </a:p>
        </p:txBody>
      </p:sp>
      <p:sp>
        <p:nvSpPr>
          <p:cNvPr id="35" name="Text 29"/>
          <p:cNvSpPr/>
          <p:nvPr/>
        </p:nvSpPr>
        <p:spPr>
          <a:xfrm>
            <a:off x="6355007" y="1473398"/>
            <a:ext cx="1391524" cy="9465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Ideal para diseño de arquitecturas</a:t>
            </a:r>
            <a:endParaRPr lang="en-US" sz="675" dirty="0"/>
          </a:p>
        </p:txBody>
      </p:sp>
      <p:sp>
        <p:nvSpPr>
          <p:cNvPr id="36" name="Text 30"/>
          <p:cNvSpPr/>
          <p:nvPr/>
        </p:nvSpPr>
        <p:spPr>
          <a:xfrm>
            <a:off x="4929188" y="1601986"/>
            <a:ext cx="1706575" cy="94655"/>
          </a:xfrm>
          <a:prstGeom prst="rect">
            <a:avLst/>
          </a:prstGeom>
          <a:noFill/>
          <a:ln/>
        </p:spPr>
        <p:txBody>
          <a:bodyPr wrap="none" lIns="0" tIns="0" rIns="0" bIns="0"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IA como colaborador (trabajo conjunto):</a:t>
            </a:r>
            <a:endParaRPr lang="en-US" sz="675" dirty="0"/>
          </a:p>
        </p:txBody>
      </p:sp>
      <p:sp>
        <p:nvSpPr>
          <p:cNvPr id="37" name="Text 31"/>
          <p:cNvSpPr/>
          <p:nvPr/>
        </p:nvSpPr>
        <p:spPr>
          <a:xfrm>
            <a:off x="6564325" y="1601986"/>
            <a:ext cx="1429476" cy="9465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Perfecto para análisis de requisitos</a:t>
            </a:r>
            <a:endParaRPr lang="en-US" sz="675" dirty="0"/>
          </a:p>
        </p:txBody>
      </p:sp>
      <p:sp>
        <p:nvSpPr>
          <p:cNvPr id="38" name="Text 32"/>
          <p:cNvSpPr/>
          <p:nvPr/>
        </p:nvSpPr>
        <p:spPr>
          <a:xfrm>
            <a:off x="4929188" y="1730573"/>
            <a:ext cx="1630645" cy="94655"/>
          </a:xfrm>
          <a:prstGeom prst="rect">
            <a:avLst/>
          </a:prstGeom>
          <a:noFill/>
          <a:ln/>
        </p:spPr>
        <p:txBody>
          <a:bodyPr wrap="none" lIns="0" tIns="0" rIns="0" bIns="0"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IA como ejecutor (humano supervisa):</a:t>
            </a:r>
            <a:endParaRPr lang="en-US" sz="675" dirty="0"/>
          </a:p>
        </p:txBody>
      </p:sp>
      <p:sp>
        <p:nvSpPr>
          <p:cNvPr id="39" name="Text 33"/>
          <p:cNvSpPr/>
          <p:nvPr/>
        </p:nvSpPr>
        <p:spPr>
          <a:xfrm>
            <a:off x="6488395" y="1730573"/>
            <a:ext cx="1348606" cy="9465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Adecuado para tareas repetitivas</a:t>
            </a:r>
            <a:endParaRPr lang="en-US" sz="675" dirty="0"/>
          </a:p>
        </p:txBody>
      </p:sp>
      <p:sp>
        <p:nvSpPr>
          <p:cNvPr id="40" name="Text 34"/>
          <p:cNvSpPr/>
          <p:nvPr/>
        </p:nvSpPr>
        <p:spPr>
          <a:xfrm>
            <a:off x="4929188" y="1859161"/>
            <a:ext cx="1143419" cy="94655"/>
          </a:xfrm>
          <a:prstGeom prst="rect">
            <a:avLst/>
          </a:prstGeom>
          <a:noFill/>
          <a:ln/>
        </p:spPr>
        <p:txBody>
          <a:bodyPr wrap="none" lIns="0" tIns="0" rIns="0" bIns="0"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Cadenas de herramientas:</a:t>
            </a:r>
            <a:endParaRPr lang="en-US" sz="675" dirty="0"/>
          </a:p>
        </p:txBody>
      </p:sp>
      <p:sp>
        <p:nvSpPr>
          <p:cNvPr id="41" name="Text 35"/>
          <p:cNvSpPr/>
          <p:nvPr/>
        </p:nvSpPr>
        <p:spPr>
          <a:xfrm>
            <a:off x="6001169" y="1859161"/>
            <a:ext cx="1453251" cy="9465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Útil para flujos de trabajo complejos</a:t>
            </a:r>
            <a:endParaRPr lang="en-US" sz="675" dirty="0"/>
          </a:p>
        </p:txBody>
      </p:sp>
      <p:sp>
        <p:nvSpPr>
          <p:cNvPr id="42" name="Shape 36"/>
          <p:cNvSpPr/>
          <p:nvPr/>
        </p:nvSpPr>
        <p:spPr>
          <a:xfrm>
            <a:off x="4643438" y="2193131"/>
            <a:ext cx="4329113" cy="1714500"/>
          </a:xfrm>
          <a:prstGeom prst="rect">
            <a:avLst/>
          </a:prstGeom>
          <a:solidFill>
            <a:srgbClr val="FFFFFF"/>
          </a:solidFill>
          <a:ln/>
        </p:spPr>
        <p:txBody>
          <a:bodyPr/>
          <a:lstStyle/>
          <a:p>
            <a:endParaRPr lang="es-PA"/>
          </a:p>
        </p:txBody>
      </p:sp>
      <p:sp>
        <p:nvSpPr>
          <p:cNvPr id="43" name="Text 37"/>
          <p:cNvSpPr/>
          <p:nvPr/>
        </p:nvSpPr>
        <p:spPr>
          <a:xfrm>
            <a:off x="4750594" y="2300288"/>
            <a:ext cx="4186238" cy="200025"/>
          </a:xfrm>
          <a:prstGeom prst="rect">
            <a:avLst/>
          </a:prstGeom>
          <a:noFill/>
          <a:ln/>
        </p:spPr>
        <p:txBody>
          <a:bodyPr wrap="none" lIns="0" tIns="0" rIns="0" bIns="0" rtlCol="0" anchor="ctr">
            <a:spAutoFit/>
          </a:bodyPr>
          <a:lstStyle/>
          <a:p>
            <a:pPr marL="0" indent="0">
              <a:buNone/>
            </a:pPr>
            <a:r>
              <a:rPr lang="en-US" sz="1350" b="1" dirty="0">
                <a:solidFill>
                  <a:srgbClr val="059669"/>
                </a:solidFill>
                <a:latin typeface="Segoe UI" pitchFamily="34" charset="0"/>
                <a:ea typeface="Segoe UI" pitchFamily="34" charset="-122"/>
                <a:cs typeface="Segoe UI" pitchFamily="34" charset="-120"/>
              </a:rPr>
              <a:t>Ejercicio Práctico</a:t>
            </a:r>
            <a:endParaRPr lang="en-US" sz="1350" dirty="0"/>
          </a:p>
        </p:txBody>
      </p:sp>
      <p:sp>
        <p:nvSpPr>
          <p:cNvPr id="44" name="Shape 38"/>
          <p:cNvSpPr/>
          <p:nvPr/>
        </p:nvSpPr>
        <p:spPr>
          <a:xfrm>
            <a:off x="4750594" y="2571750"/>
            <a:ext cx="4114800" cy="285750"/>
          </a:xfrm>
          <a:prstGeom prst="rect">
            <a:avLst/>
          </a:prstGeom>
          <a:solidFill>
            <a:srgbClr val="EFF6FF"/>
          </a:solidFill>
          <a:ln/>
        </p:spPr>
        <p:txBody>
          <a:bodyPr/>
          <a:lstStyle/>
          <a:p>
            <a:endParaRPr lang="es-PA"/>
          </a:p>
        </p:txBody>
      </p:sp>
      <p:pic>
        <p:nvPicPr>
          <p:cNvPr id="45" name="Image 4" descr="preencoded.png"/>
          <p:cNvPicPr>
            <a:picLocks noChangeAspect="1"/>
          </p:cNvPicPr>
          <p:nvPr/>
        </p:nvPicPr>
        <p:blipFill>
          <a:blip r:embed="rId7"/>
          <a:stretch>
            <a:fillRect/>
          </a:stretch>
        </p:blipFill>
        <p:spPr>
          <a:xfrm>
            <a:off x="4807744" y="2653903"/>
            <a:ext cx="114300" cy="114300"/>
          </a:xfrm>
          <a:prstGeom prst="rect">
            <a:avLst/>
          </a:prstGeom>
        </p:spPr>
      </p:pic>
      <p:sp>
        <p:nvSpPr>
          <p:cNvPr id="46" name="Text 39"/>
          <p:cNvSpPr/>
          <p:nvPr/>
        </p:nvSpPr>
        <p:spPr>
          <a:xfrm>
            <a:off x="4979194" y="2650331"/>
            <a:ext cx="1189379" cy="128588"/>
          </a:xfrm>
          <a:prstGeom prst="rect">
            <a:avLst/>
          </a:prstGeom>
          <a:noFill/>
          <a:ln/>
        </p:spPr>
        <p:txBody>
          <a:bodyPr wrap="none" lIns="0" tIns="0" rIns="0" bIns="0" rtlCol="0" anchor="ctr">
            <a:spAutoFit/>
          </a:bodyPr>
          <a:lstStyle/>
          <a:p>
            <a:pPr marL="0" indent="0">
              <a:buNone/>
            </a:pPr>
            <a:r>
              <a:rPr lang="en-US" sz="900" b="1" dirty="0">
                <a:solidFill>
                  <a:srgbClr val="374151"/>
                </a:solidFill>
                <a:latin typeface="Segoe UI" pitchFamily="34" charset="0"/>
                <a:ea typeface="Segoe UI" pitchFamily="34" charset="-122"/>
                <a:cs typeface="Segoe UI" pitchFamily="34" charset="-120"/>
              </a:rPr>
              <a:t>Herramienta: Claude</a:t>
            </a:r>
            <a:endParaRPr lang="en-US" sz="900" dirty="0"/>
          </a:p>
        </p:txBody>
      </p:sp>
      <p:sp>
        <p:nvSpPr>
          <p:cNvPr id="47" name="Text 40"/>
          <p:cNvSpPr/>
          <p:nvPr/>
        </p:nvSpPr>
        <p:spPr>
          <a:xfrm>
            <a:off x="4750594" y="2925461"/>
            <a:ext cx="2141612" cy="121252"/>
          </a:xfrm>
          <a:prstGeom prst="rect">
            <a:avLst/>
          </a:prstGeom>
          <a:noFill/>
          <a:ln/>
        </p:spPr>
        <p:txBody>
          <a:bodyPr wrap="none" lIns="0" tIns="0" rIns="0" bIns="0" rtlCol="0" anchor="ctr">
            <a:spAutoFit/>
          </a:bodyPr>
          <a:lstStyle/>
          <a:p>
            <a:pPr marL="0" indent="0">
              <a:buNone/>
            </a:pPr>
            <a:r>
              <a:rPr lang="en-US" sz="788" b="1" dirty="0">
                <a:solidFill>
                  <a:srgbClr val="374151"/>
                </a:solidFill>
                <a:latin typeface="Segoe UI" pitchFamily="34" charset="0"/>
                <a:ea typeface="Segoe UI" pitchFamily="34" charset="-122"/>
                <a:cs typeface="Segoe UI" pitchFamily="34" charset="-120"/>
              </a:rPr>
              <a:t>Mapa de Delegación para Departamentos de </a:t>
            </a:r>
            <a:endParaRPr lang="en-US" sz="788" dirty="0"/>
          </a:p>
        </p:txBody>
      </p:sp>
      <p:sp>
        <p:nvSpPr>
          <p:cNvPr id="48" name="Text 41"/>
          <p:cNvSpPr/>
          <p:nvPr/>
        </p:nvSpPr>
        <p:spPr>
          <a:xfrm>
            <a:off x="4893469" y="3057525"/>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Acceda a Claude (claude.ai)</a:t>
            </a:r>
            <a:endParaRPr lang="en-US" sz="675" dirty="0"/>
          </a:p>
        </p:txBody>
      </p:sp>
      <p:sp>
        <p:nvSpPr>
          <p:cNvPr id="49" name="Text 42"/>
          <p:cNvSpPr/>
          <p:nvPr/>
        </p:nvSpPr>
        <p:spPr>
          <a:xfrm>
            <a:off x="4893469" y="3196538"/>
            <a:ext cx="4043363" cy="207749"/>
          </a:xfrm>
          <a:prstGeom prst="rect">
            <a:avLst/>
          </a:prstGeom>
          <a:noFill/>
          <a:ln/>
        </p:spPr>
        <p:txBody>
          <a:bodyPr wrap="squar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Use el prompt para crear un "Mapa de Delegación" para un departamento de  (Soporte Técnico, Implementación de Proyectos o Ventas)</a:t>
            </a:r>
            <a:endParaRPr lang="en-US" sz="675" dirty="0"/>
          </a:p>
        </p:txBody>
      </p:sp>
      <p:sp>
        <p:nvSpPr>
          <p:cNvPr id="50" name="Text 43"/>
          <p:cNvSpPr/>
          <p:nvPr/>
        </p:nvSpPr>
        <p:spPr>
          <a:xfrm>
            <a:off x="4893469" y="3429000"/>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El mapa evaluará 10 tareas comunes según complejidad, creatividad, juicio ético, volumen e impacto</a:t>
            </a:r>
            <a:endParaRPr lang="en-US" sz="675" dirty="0"/>
          </a:p>
        </p:txBody>
      </p:sp>
      <p:sp>
        <p:nvSpPr>
          <p:cNvPr id="51" name="Text 44"/>
          <p:cNvSpPr/>
          <p:nvPr/>
        </p:nvSpPr>
        <p:spPr>
          <a:xfrm>
            <a:off x="4893469" y="3557588"/>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Recomendará el enfoque óptimo: solo humano, humano lidera, colaboración, IA lidera o solo IA</a:t>
            </a:r>
            <a:endParaRPr lang="en-US" sz="675" dirty="0"/>
          </a:p>
        </p:txBody>
      </p:sp>
      <p:sp>
        <p:nvSpPr>
          <p:cNvPr id="52" name="Text 45"/>
          <p:cNvSpPr/>
          <p:nvPr/>
        </p:nvSpPr>
        <p:spPr>
          <a:xfrm>
            <a:off x="4893469" y="3686175"/>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Identifique las 3 oportunidades de mayor impacto para implementación inmediata</a:t>
            </a:r>
            <a:endParaRPr lang="en-US" sz="675" dirty="0"/>
          </a:p>
        </p:txBody>
      </p:sp>
      <p:sp>
        <p:nvSpPr>
          <p:cNvPr id="53" name="Shape 46"/>
          <p:cNvSpPr/>
          <p:nvPr/>
        </p:nvSpPr>
        <p:spPr>
          <a:xfrm>
            <a:off x="157163" y="5232797"/>
            <a:ext cx="8801100" cy="457200"/>
          </a:xfrm>
          <a:prstGeom prst="rect">
            <a:avLst/>
          </a:prstGeom>
          <a:solidFill>
            <a:srgbClr val="FFFBEB"/>
          </a:solidFill>
          <a:ln/>
        </p:spPr>
        <p:txBody>
          <a:bodyPr/>
          <a:lstStyle/>
          <a:p>
            <a:endParaRPr lang="es-PA"/>
          </a:p>
        </p:txBody>
      </p:sp>
      <p:sp>
        <p:nvSpPr>
          <p:cNvPr id="54" name="Shape 47"/>
          <p:cNvSpPr/>
          <p:nvPr/>
        </p:nvSpPr>
        <p:spPr>
          <a:xfrm>
            <a:off x="157163" y="5232797"/>
            <a:ext cx="35719" cy="457200"/>
          </a:xfrm>
          <a:prstGeom prst="rect">
            <a:avLst/>
          </a:prstGeom>
          <a:solidFill>
            <a:srgbClr val="EA580C"/>
          </a:solidFill>
          <a:ln/>
        </p:spPr>
        <p:txBody>
          <a:bodyPr/>
          <a:lstStyle/>
          <a:p>
            <a:endParaRPr lang="es-PA"/>
          </a:p>
        </p:txBody>
      </p:sp>
      <p:pic>
        <p:nvPicPr>
          <p:cNvPr id="55" name="Image 5" descr="preencoded.png"/>
          <p:cNvPicPr>
            <a:picLocks noChangeAspect="1"/>
          </p:cNvPicPr>
          <p:nvPr/>
        </p:nvPicPr>
        <p:blipFill>
          <a:blip r:embed="rId8"/>
          <a:stretch>
            <a:fillRect/>
          </a:stretch>
        </p:blipFill>
        <p:spPr>
          <a:xfrm>
            <a:off x="242888" y="5336382"/>
            <a:ext cx="75009" cy="100013"/>
          </a:xfrm>
          <a:prstGeom prst="rect">
            <a:avLst/>
          </a:prstGeom>
        </p:spPr>
      </p:pic>
      <p:sp>
        <p:nvSpPr>
          <p:cNvPr id="56" name="Text 48"/>
          <p:cNvSpPr/>
          <p:nvPr/>
        </p:nvSpPr>
        <p:spPr>
          <a:xfrm>
            <a:off x="375047" y="5332810"/>
            <a:ext cx="1105216" cy="112514"/>
          </a:xfrm>
          <a:prstGeom prst="rect">
            <a:avLst/>
          </a:prstGeom>
          <a:noFill/>
          <a:ln/>
        </p:spPr>
        <p:txBody>
          <a:bodyPr wrap="none" lIns="0" tIns="0" rIns="0" bIns="0" rtlCol="0" anchor="ctr">
            <a:spAutoFit/>
          </a:bodyPr>
          <a:lstStyle/>
          <a:p>
            <a:pPr marL="0" indent="0">
              <a:buNone/>
            </a:pPr>
            <a:r>
              <a:rPr lang="en-US" sz="788" b="1" dirty="0">
                <a:solidFill>
                  <a:srgbClr val="374151"/>
                </a:solidFill>
                <a:latin typeface="Segoe UI" pitchFamily="34" charset="0"/>
                <a:ea typeface="Segoe UI" pitchFamily="34" charset="-122"/>
                <a:cs typeface="Segoe UI" pitchFamily="34" charset="-120"/>
              </a:rPr>
              <a:t>Pregunta Estratégica:</a:t>
            </a:r>
            <a:endParaRPr lang="en-US" sz="788" dirty="0"/>
          </a:p>
        </p:txBody>
      </p:sp>
      <p:sp>
        <p:nvSpPr>
          <p:cNvPr id="57" name="Text 49"/>
          <p:cNvSpPr/>
          <p:nvPr/>
        </p:nvSpPr>
        <p:spPr>
          <a:xfrm>
            <a:off x="242888" y="5472208"/>
            <a:ext cx="6841617" cy="121252"/>
          </a:xfrm>
          <a:prstGeom prst="rect">
            <a:avLst/>
          </a:prstGeom>
          <a:noFill/>
          <a:ln/>
        </p:spPr>
        <p:txBody>
          <a:bodyPr wrap="none" lIns="0" tIns="0" rIns="0" bIns="0" rtlCol="0" anchor="ctr">
            <a:spAutoFit/>
          </a:bodyPr>
          <a:lstStyle/>
          <a:p>
            <a:pPr marL="0" indent="0">
              <a:buNone/>
            </a:pPr>
            <a:r>
              <a:rPr lang="en-US" sz="788" dirty="0">
                <a:solidFill>
                  <a:srgbClr val="374151"/>
                </a:solidFill>
                <a:latin typeface="Segoe UI" pitchFamily="34" charset="0"/>
                <a:ea typeface="Segoe UI" pitchFamily="34" charset="-122"/>
                <a:cs typeface="Segoe UI" pitchFamily="34" charset="-120"/>
              </a:rPr>
              <a:t>¿Qué cambios organizacionales y culturales necesitaría </a:t>
            </a:r>
            <a:r>
              <a:rPr lang="en-US" sz="788" dirty="0" err="1">
                <a:solidFill>
                  <a:srgbClr val="374151"/>
                </a:solidFill>
                <a:latin typeface="Segoe UI" pitchFamily="34" charset="0"/>
                <a:ea typeface="Segoe UI" pitchFamily="34" charset="-122"/>
                <a:cs typeface="Segoe UI" pitchFamily="34" charset="-120"/>
              </a:rPr>
              <a:t>implementar</a:t>
            </a:r>
            <a:r>
              <a:rPr lang="en-US" sz="788" dirty="0">
                <a:solidFill>
                  <a:srgbClr val="374151"/>
                </a:solidFill>
                <a:latin typeface="Segoe UI" pitchFamily="34" charset="0"/>
                <a:ea typeface="Segoe UI" pitchFamily="34" charset="-122"/>
                <a:cs typeface="Segoe UI" pitchFamily="34" charset="-120"/>
              </a:rPr>
              <a:t>  para facilitar una delegación efectiva entre humanos e IA en sus operaciones diarias?</a:t>
            </a:r>
            <a:endParaRPr lang="en-US" sz="788"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Shape 0"/>
          <p:cNvSpPr/>
          <p:nvPr/>
        </p:nvSpPr>
        <p:spPr>
          <a:xfrm>
            <a:off x="0" y="0"/>
            <a:ext cx="9144000" cy="85725"/>
          </a:xfrm>
          <a:prstGeom prst="rect">
            <a:avLst/>
          </a:prstGeom>
          <a:solidFill>
            <a:srgbClr val="059669"/>
          </a:solidFill>
          <a:ln/>
        </p:spPr>
        <p:txBody>
          <a:bodyPr/>
          <a:lstStyle/>
          <a:p>
            <a:endParaRPr lang="es-PA"/>
          </a:p>
        </p:txBody>
      </p:sp>
      <p:sp>
        <p:nvSpPr>
          <p:cNvPr id="4" name="Text 1"/>
          <p:cNvSpPr/>
          <p:nvPr/>
        </p:nvSpPr>
        <p:spPr>
          <a:xfrm>
            <a:off x="171450" y="294244"/>
            <a:ext cx="5575885" cy="311624"/>
          </a:xfrm>
          <a:prstGeom prst="rect">
            <a:avLst/>
          </a:prstGeom>
          <a:noFill/>
          <a:ln/>
        </p:spPr>
        <p:txBody>
          <a:bodyPr wrap="none" lIns="0" tIns="0" rIns="0" bIns="0" rtlCol="0" anchor="ctr">
            <a:spAutoFit/>
          </a:bodyPr>
          <a:lstStyle/>
          <a:p>
            <a:pPr marL="0" indent="0">
              <a:buNone/>
            </a:pPr>
            <a:r>
              <a:rPr lang="en-US" sz="2025" b="1" dirty="0">
                <a:solidFill>
                  <a:srgbClr val="1E3A8A"/>
                </a:solidFill>
                <a:latin typeface="Segoe UI" pitchFamily="34" charset="0"/>
                <a:ea typeface="Segoe UI" pitchFamily="34" charset="-122"/>
                <a:cs typeface="Segoe UI" pitchFamily="34" charset="-120"/>
              </a:rPr>
              <a:t>Discernimiento: Evaluación Crítica de la IA </a:t>
            </a:r>
            <a:r>
              <a:rPr lang="en-US" sz="2025" b="1" dirty="0" err="1">
                <a:solidFill>
                  <a:srgbClr val="1E3A8A"/>
                </a:solidFill>
                <a:latin typeface="Segoe UI" pitchFamily="34" charset="0"/>
                <a:ea typeface="Segoe UI" pitchFamily="34" charset="-122"/>
                <a:cs typeface="Segoe UI" pitchFamily="34" charset="-120"/>
              </a:rPr>
              <a:t>en</a:t>
            </a:r>
            <a:r>
              <a:rPr lang="en-US" sz="2025" b="1" dirty="0">
                <a:solidFill>
                  <a:srgbClr val="1E3A8A"/>
                </a:solidFill>
                <a:latin typeface="Segoe UI" pitchFamily="34" charset="0"/>
                <a:ea typeface="Segoe UI" pitchFamily="34" charset="-122"/>
                <a:cs typeface="Segoe UI" pitchFamily="34" charset="-120"/>
              </a:rPr>
              <a:t> </a:t>
            </a:r>
            <a:endParaRPr lang="en-US" sz="2025" dirty="0"/>
          </a:p>
        </p:txBody>
      </p:sp>
      <p:sp>
        <p:nvSpPr>
          <p:cNvPr id="5" name="Shape 2"/>
          <p:cNvSpPr/>
          <p:nvPr/>
        </p:nvSpPr>
        <p:spPr>
          <a:xfrm>
            <a:off x="171450" y="750094"/>
            <a:ext cx="4329113" cy="971550"/>
          </a:xfrm>
          <a:prstGeom prst="rect">
            <a:avLst/>
          </a:prstGeom>
          <a:solidFill>
            <a:srgbClr val="FFFFFF"/>
          </a:solidFill>
          <a:ln/>
        </p:spPr>
        <p:txBody>
          <a:bodyPr/>
          <a:lstStyle/>
          <a:p>
            <a:endParaRPr lang="es-PA"/>
          </a:p>
        </p:txBody>
      </p:sp>
      <p:sp>
        <p:nvSpPr>
          <p:cNvPr id="6" name="Text 3"/>
          <p:cNvSpPr/>
          <p:nvPr/>
        </p:nvSpPr>
        <p:spPr>
          <a:xfrm>
            <a:off x="278606" y="857250"/>
            <a:ext cx="4186238" cy="257175"/>
          </a:xfrm>
          <a:prstGeom prst="rect">
            <a:avLst/>
          </a:prstGeom>
          <a:noFill/>
          <a:ln/>
        </p:spPr>
        <p:txBody>
          <a:bodyPr wrap="none" lIns="0" tIns="0" rIns="0" bIns="0" rtlCol="0" anchor="ctr">
            <a:spAutoFit/>
          </a:bodyPr>
          <a:lstStyle/>
          <a:p>
            <a:pPr marL="0" indent="0">
              <a:buNone/>
            </a:pPr>
            <a:r>
              <a:rPr lang="en-US" sz="1350" b="1" dirty="0">
                <a:solidFill>
                  <a:srgbClr val="059669"/>
                </a:solidFill>
                <a:latin typeface="Segoe UI" pitchFamily="34" charset="0"/>
                <a:ea typeface="Segoe UI" pitchFamily="34" charset="-122"/>
                <a:cs typeface="Segoe UI" pitchFamily="34" charset="-120"/>
              </a:rPr>
              <a:t>¿Qué es el Discernimiento en IA?</a:t>
            </a:r>
            <a:endParaRPr lang="en-US" sz="1350" dirty="0"/>
          </a:p>
        </p:txBody>
      </p:sp>
      <p:sp>
        <p:nvSpPr>
          <p:cNvPr id="7" name="Text 4"/>
          <p:cNvSpPr/>
          <p:nvPr/>
        </p:nvSpPr>
        <p:spPr>
          <a:xfrm>
            <a:off x="278606" y="1218298"/>
            <a:ext cx="4186238" cy="363754"/>
          </a:xfrm>
          <a:prstGeom prst="rect">
            <a:avLst/>
          </a:prstGeom>
          <a:noFill/>
          <a:ln/>
        </p:spPr>
        <p:txBody>
          <a:bodyPr wrap="square" lIns="0" tIns="0" rIns="0" bIns="0" rtlCol="0" anchor="ctr">
            <a:spAutoFit/>
          </a:bodyPr>
          <a:lstStyle/>
          <a:p>
            <a:pPr marL="0" indent="0">
              <a:buNone/>
            </a:pPr>
            <a:r>
              <a:rPr lang="en-US" sz="788" dirty="0">
                <a:solidFill>
                  <a:srgbClr val="374151"/>
                </a:solidFill>
                <a:latin typeface="Segoe UI" pitchFamily="34" charset="0"/>
                <a:ea typeface="Segoe UI" pitchFamily="34" charset="-122"/>
                <a:cs typeface="Segoe UI" pitchFamily="34" charset="-120"/>
              </a:rPr>
              <a:t>La capacidad de evaluar de manera reflexiva y crítica lo que produce la IA, cómo lo produce y cómo se comporta durante la interacción. Para , esto es crucial para garantizar la calidad de las soluciones y comunicaciones generadas por IA.</a:t>
            </a:r>
            <a:endParaRPr lang="en-US" sz="788" dirty="0"/>
          </a:p>
        </p:txBody>
      </p:sp>
      <p:sp>
        <p:nvSpPr>
          <p:cNvPr id="8" name="Shape 5"/>
          <p:cNvSpPr/>
          <p:nvPr/>
        </p:nvSpPr>
        <p:spPr>
          <a:xfrm>
            <a:off x="171450" y="1807369"/>
            <a:ext cx="4329113" cy="1357313"/>
          </a:xfrm>
          <a:prstGeom prst="rect">
            <a:avLst/>
          </a:prstGeom>
          <a:solidFill>
            <a:srgbClr val="FFFFFF"/>
          </a:solidFill>
          <a:ln/>
        </p:spPr>
        <p:txBody>
          <a:bodyPr/>
          <a:lstStyle/>
          <a:p>
            <a:endParaRPr lang="es-PA"/>
          </a:p>
        </p:txBody>
      </p:sp>
      <p:pic>
        <p:nvPicPr>
          <p:cNvPr id="9" name="Image 1" descr="preencoded.png"/>
          <p:cNvPicPr>
            <a:picLocks noChangeAspect="1"/>
          </p:cNvPicPr>
          <p:nvPr/>
        </p:nvPicPr>
        <p:blipFill>
          <a:blip r:embed="rId4"/>
          <a:stretch>
            <a:fillRect/>
          </a:stretch>
        </p:blipFill>
        <p:spPr>
          <a:xfrm>
            <a:off x="257175" y="1923455"/>
            <a:ext cx="96441" cy="128588"/>
          </a:xfrm>
          <a:prstGeom prst="rect">
            <a:avLst/>
          </a:prstGeom>
        </p:spPr>
      </p:pic>
      <p:sp>
        <p:nvSpPr>
          <p:cNvPr id="10" name="Text 6"/>
          <p:cNvSpPr/>
          <p:nvPr/>
        </p:nvSpPr>
        <p:spPr>
          <a:xfrm>
            <a:off x="410766" y="1921669"/>
            <a:ext cx="1821935" cy="142875"/>
          </a:xfrm>
          <a:prstGeom prst="rect">
            <a:avLst/>
          </a:prstGeom>
          <a:noFill/>
          <a:ln/>
        </p:spPr>
        <p:txBody>
          <a:bodyPr wrap="none" lIns="0" tIns="0" rIns="0" bIns="0" rtlCol="0" anchor="ctr">
            <a:spAutoFit/>
          </a:bodyPr>
          <a:lstStyle/>
          <a:p>
            <a:pPr marL="0" indent="0">
              <a:buNone/>
            </a:pPr>
            <a:r>
              <a:rPr lang="en-US" sz="1013" b="1" dirty="0">
                <a:solidFill>
                  <a:srgbClr val="374151"/>
                </a:solidFill>
                <a:latin typeface="Segoe UI" pitchFamily="34" charset="0"/>
                <a:ea typeface="Segoe UI" pitchFamily="34" charset="-122"/>
                <a:cs typeface="Segoe UI" pitchFamily="34" charset="-120"/>
              </a:rPr>
              <a:t>Discernimiento del Producto</a:t>
            </a:r>
            <a:endParaRPr lang="en-US" sz="1013" dirty="0"/>
          </a:p>
        </p:txBody>
      </p:sp>
      <p:sp>
        <p:nvSpPr>
          <p:cNvPr id="11" name="Text 7"/>
          <p:cNvSpPr/>
          <p:nvPr/>
        </p:nvSpPr>
        <p:spPr>
          <a:xfrm>
            <a:off x="257175" y="2121694"/>
            <a:ext cx="4229100"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Evaluación de la calidad de lo que produce la IA para clientes y uso interno.</a:t>
            </a:r>
            <a:endParaRPr lang="en-US" sz="675" dirty="0"/>
          </a:p>
        </p:txBody>
      </p:sp>
      <p:sp>
        <p:nvSpPr>
          <p:cNvPr id="12" name="Shape 8"/>
          <p:cNvSpPr/>
          <p:nvPr/>
        </p:nvSpPr>
        <p:spPr>
          <a:xfrm>
            <a:off x="257175" y="2293144"/>
            <a:ext cx="4157663" cy="785813"/>
          </a:xfrm>
          <a:prstGeom prst="rect">
            <a:avLst/>
          </a:prstGeom>
          <a:solidFill>
            <a:srgbClr val="FFFFFF"/>
          </a:solidFill>
          <a:ln/>
        </p:spPr>
        <p:txBody>
          <a:bodyPr/>
          <a:lstStyle/>
          <a:p>
            <a:endParaRPr lang="es-PA"/>
          </a:p>
        </p:txBody>
      </p:sp>
      <p:sp>
        <p:nvSpPr>
          <p:cNvPr id="13" name="Text 9"/>
          <p:cNvSpPr/>
          <p:nvPr/>
        </p:nvSpPr>
        <p:spPr>
          <a:xfrm>
            <a:off x="314325" y="2361105"/>
            <a:ext cx="1082027" cy="121252"/>
          </a:xfrm>
          <a:prstGeom prst="rect">
            <a:avLst/>
          </a:prstGeom>
          <a:noFill/>
          <a:ln/>
        </p:spPr>
        <p:txBody>
          <a:bodyPr wrap="none" lIns="0" tIns="0" rIns="0" bIns="0" rtlCol="0" anchor="ctr">
            <a:spAutoFit/>
          </a:bodyPr>
          <a:lstStyle/>
          <a:p>
            <a:pPr marL="0" indent="0">
              <a:buNone/>
            </a:pPr>
            <a:r>
              <a:rPr lang="en-US" sz="788" b="1" dirty="0">
                <a:solidFill>
                  <a:srgbClr val="374151"/>
                </a:solidFill>
                <a:latin typeface="Segoe UI" pitchFamily="34" charset="0"/>
                <a:ea typeface="Segoe UI" pitchFamily="34" charset="-122"/>
                <a:cs typeface="Segoe UI" pitchFamily="34" charset="-120"/>
              </a:rPr>
              <a:t>Aspectos a evaluar </a:t>
            </a:r>
            <a:r>
              <a:rPr lang="en-US" sz="788" b="1" dirty="0" err="1">
                <a:solidFill>
                  <a:srgbClr val="374151"/>
                </a:solidFill>
                <a:latin typeface="Segoe UI" pitchFamily="34" charset="0"/>
                <a:ea typeface="Segoe UI" pitchFamily="34" charset="-122"/>
                <a:cs typeface="Segoe UI" pitchFamily="34" charset="-120"/>
              </a:rPr>
              <a:t>en</a:t>
            </a:r>
            <a:r>
              <a:rPr lang="en-US" sz="788" b="1" dirty="0">
                <a:solidFill>
                  <a:srgbClr val="374151"/>
                </a:solidFill>
                <a:latin typeface="Segoe UI" pitchFamily="34" charset="0"/>
                <a:ea typeface="Segoe UI" pitchFamily="34" charset="-122"/>
                <a:cs typeface="Segoe UI" pitchFamily="34" charset="-120"/>
              </a:rPr>
              <a:t> :</a:t>
            </a:r>
            <a:endParaRPr lang="en-US" sz="788" dirty="0"/>
          </a:p>
        </p:txBody>
      </p:sp>
      <p:sp>
        <p:nvSpPr>
          <p:cNvPr id="14" name="Text 10"/>
          <p:cNvSpPr/>
          <p:nvPr/>
        </p:nvSpPr>
        <p:spPr>
          <a:xfrm>
            <a:off x="457200" y="2530673"/>
            <a:ext cx="805179" cy="94655"/>
          </a:xfrm>
          <a:prstGeom prst="rect">
            <a:avLst/>
          </a:prstGeom>
          <a:noFill/>
          <a:ln/>
        </p:spPr>
        <p:txBody>
          <a:bodyPr wrap="none" lIns="0" tIns="0" rIns="0" bIns="0"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Precisión técnica:</a:t>
            </a:r>
            <a:endParaRPr lang="en-US" sz="675" dirty="0"/>
          </a:p>
        </p:txBody>
      </p:sp>
      <p:sp>
        <p:nvSpPr>
          <p:cNvPr id="15" name="Text 11"/>
          <p:cNvSpPr/>
          <p:nvPr/>
        </p:nvSpPr>
        <p:spPr>
          <a:xfrm>
            <a:off x="1190941" y="2530673"/>
            <a:ext cx="2763738" cy="9465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¿La información técnica es correcta según estándares de la industria?</a:t>
            </a:r>
            <a:endParaRPr lang="en-US" sz="675" dirty="0"/>
          </a:p>
        </p:txBody>
      </p:sp>
      <p:sp>
        <p:nvSpPr>
          <p:cNvPr id="16" name="Text 12"/>
          <p:cNvSpPr/>
          <p:nvPr/>
        </p:nvSpPr>
        <p:spPr>
          <a:xfrm>
            <a:off x="457200" y="2659261"/>
            <a:ext cx="976573" cy="94655"/>
          </a:xfrm>
          <a:prstGeom prst="rect">
            <a:avLst/>
          </a:prstGeom>
          <a:noFill/>
          <a:ln/>
        </p:spPr>
        <p:txBody>
          <a:bodyPr wrap="none" lIns="0" tIns="0" rIns="0" bIns="0"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Adecuación al cliente:</a:t>
            </a:r>
            <a:endParaRPr lang="en-US" sz="675" dirty="0"/>
          </a:p>
        </p:txBody>
      </p:sp>
      <p:sp>
        <p:nvSpPr>
          <p:cNvPr id="17" name="Text 13"/>
          <p:cNvSpPr/>
          <p:nvPr/>
        </p:nvSpPr>
        <p:spPr>
          <a:xfrm>
            <a:off x="1362335" y="2659261"/>
            <a:ext cx="2415955" cy="9465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¿El contenido es apropiado para el perfil y sector del cliente?</a:t>
            </a:r>
            <a:endParaRPr lang="en-US" sz="675" dirty="0"/>
          </a:p>
        </p:txBody>
      </p:sp>
      <p:sp>
        <p:nvSpPr>
          <p:cNvPr id="18" name="Text 14"/>
          <p:cNvSpPr/>
          <p:nvPr/>
        </p:nvSpPr>
        <p:spPr>
          <a:xfrm>
            <a:off x="457200" y="2787848"/>
            <a:ext cx="1162143" cy="94655"/>
          </a:xfrm>
          <a:prstGeom prst="rect">
            <a:avLst/>
          </a:prstGeom>
          <a:noFill/>
          <a:ln/>
        </p:spPr>
        <p:txBody>
          <a:bodyPr wrap="none" lIns="0" tIns="0" rIns="0" bIns="0"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Coherencia con portafolio:</a:t>
            </a:r>
            <a:endParaRPr lang="en-US" sz="675" dirty="0"/>
          </a:p>
        </p:txBody>
      </p:sp>
      <p:sp>
        <p:nvSpPr>
          <p:cNvPr id="19" name="Text 15"/>
          <p:cNvSpPr/>
          <p:nvPr/>
        </p:nvSpPr>
        <p:spPr>
          <a:xfrm>
            <a:off x="1547906" y="2783238"/>
            <a:ext cx="1474763" cy="10387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¿Es consistente con las soluciones de ?</a:t>
            </a:r>
            <a:endParaRPr lang="en-US" sz="675" dirty="0"/>
          </a:p>
        </p:txBody>
      </p:sp>
      <p:sp>
        <p:nvSpPr>
          <p:cNvPr id="20" name="Text 16"/>
          <p:cNvSpPr/>
          <p:nvPr/>
        </p:nvSpPr>
        <p:spPr>
          <a:xfrm>
            <a:off x="457200" y="2916436"/>
            <a:ext cx="547948" cy="94655"/>
          </a:xfrm>
          <a:prstGeom prst="rect">
            <a:avLst/>
          </a:prstGeom>
          <a:noFill/>
          <a:ln/>
        </p:spPr>
        <p:txBody>
          <a:bodyPr wrap="none" lIns="0" tIns="0" rIns="0" bIns="0"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Relevancia:</a:t>
            </a:r>
            <a:endParaRPr lang="en-US" sz="675" dirty="0"/>
          </a:p>
        </p:txBody>
      </p:sp>
      <p:sp>
        <p:nvSpPr>
          <p:cNvPr id="21" name="Text 17"/>
          <p:cNvSpPr/>
          <p:nvPr/>
        </p:nvSpPr>
        <p:spPr>
          <a:xfrm>
            <a:off x="933710" y="2916436"/>
            <a:ext cx="2192127" cy="9465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¿Responde a las necesidades específicas planteadas?</a:t>
            </a:r>
            <a:endParaRPr lang="en-US" sz="675" dirty="0"/>
          </a:p>
        </p:txBody>
      </p:sp>
      <p:sp>
        <p:nvSpPr>
          <p:cNvPr id="22" name="Shape 18"/>
          <p:cNvSpPr/>
          <p:nvPr/>
        </p:nvSpPr>
        <p:spPr>
          <a:xfrm>
            <a:off x="171450" y="3321844"/>
            <a:ext cx="4329113" cy="1357313"/>
          </a:xfrm>
          <a:prstGeom prst="rect">
            <a:avLst/>
          </a:prstGeom>
          <a:solidFill>
            <a:srgbClr val="FFFFFF"/>
          </a:solidFill>
          <a:ln/>
        </p:spPr>
        <p:txBody>
          <a:bodyPr/>
          <a:lstStyle/>
          <a:p>
            <a:endParaRPr lang="es-PA"/>
          </a:p>
        </p:txBody>
      </p:sp>
      <p:pic>
        <p:nvPicPr>
          <p:cNvPr id="23" name="Image 2" descr="preencoded.png"/>
          <p:cNvPicPr>
            <a:picLocks noChangeAspect="1"/>
          </p:cNvPicPr>
          <p:nvPr/>
        </p:nvPicPr>
        <p:blipFill>
          <a:blip r:embed="rId5"/>
          <a:stretch>
            <a:fillRect/>
          </a:stretch>
        </p:blipFill>
        <p:spPr>
          <a:xfrm>
            <a:off x="257175" y="3437930"/>
            <a:ext cx="160734" cy="128588"/>
          </a:xfrm>
          <a:prstGeom prst="rect">
            <a:avLst/>
          </a:prstGeom>
        </p:spPr>
      </p:pic>
      <p:sp>
        <p:nvSpPr>
          <p:cNvPr id="24" name="Text 19"/>
          <p:cNvSpPr/>
          <p:nvPr/>
        </p:nvSpPr>
        <p:spPr>
          <a:xfrm>
            <a:off x="475059" y="3436144"/>
            <a:ext cx="1765064" cy="142875"/>
          </a:xfrm>
          <a:prstGeom prst="rect">
            <a:avLst/>
          </a:prstGeom>
          <a:noFill/>
          <a:ln/>
        </p:spPr>
        <p:txBody>
          <a:bodyPr wrap="none" lIns="0" tIns="0" rIns="0" bIns="0" rtlCol="0" anchor="ctr">
            <a:spAutoFit/>
          </a:bodyPr>
          <a:lstStyle/>
          <a:p>
            <a:pPr marL="0" indent="0">
              <a:buNone/>
            </a:pPr>
            <a:r>
              <a:rPr lang="en-US" sz="1013" b="1" dirty="0">
                <a:solidFill>
                  <a:srgbClr val="374151"/>
                </a:solidFill>
                <a:latin typeface="Segoe UI" pitchFamily="34" charset="0"/>
                <a:ea typeface="Segoe UI" pitchFamily="34" charset="-122"/>
                <a:cs typeface="Segoe UI" pitchFamily="34" charset="-120"/>
              </a:rPr>
              <a:t>Discernimiento del Proceso</a:t>
            </a:r>
            <a:endParaRPr lang="en-US" sz="1013" dirty="0"/>
          </a:p>
        </p:txBody>
      </p:sp>
      <p:sp>
        <p:nvSpPr>
          <p:cNvPr id="25" name="Text 20"/>
          <p:cNvSpPr/>
          <p:nvPr/>
        </p:nvSpPr>
        <p:spPr>
          <a:xfrm>
            <a:off x="257175" y="3636169"/>
            <a:ext cx="4229100"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Evaluación de cómo la IA llegó a su resultado o recomendación técnica.</a:t>
            </a:r>
            <a:endParaRPr lang="en-US" sz="675" dirty="0"/>
          </a:p>
        </p:txBody>
      </p:sp>
      <p:sp>
        <p:nvSpPr>
          <p:cNvPr id="26" name="Shape 21"/>
          <p:cNvSpPr/>
          <p:nvPr/>
        </p:nvSpPr>
        <p:spPr>
          <a:xfrm>
            <a:off x="257175" y="3807619"/>
            <a:ext cx="4157663" cy="785813"/>
          </a:xfrm>
          <a:prstGeom prst="rect">
            <a:avLst/>
          </a:prstGeom>
          <a:solidFill>
            <a:srgbClr val="FFFFFF"/>
          </a:solidFill>
          <a:ln/>
        </p:spPr>
        <p:txBody>
          <a:bodyPr/>
          <a:lstStyle/>
          <a:p>
            <a:endParaRPr lang="es-PA"/>
          </a:p>
        </p:txBody>
      </p:sp>
      <p:sp>
        <p:nvSpPr>
          <p:cNvPr id="27" name="Text 22"/>
          <p:cNvSpPr/>
          <p:nvPr/>
        </p:nvSpPr>
        <p:spPr>
          <a:xfrm>
            <a:off x="314325" y="3864769"/>
            <a:ext cx="4114800" cy="142875"/>
          </a:xfrm>
          <a:prstGeom prst="rect">
            <a:avLst/>
          </a:prstGeom>
          <a:noFill/>
          <a:ln/>
        </p:spPr>
        <p:txBody>
          <a:bodyPr wrap="none" lIns="0" tIns="0" rIns="0" bIns="0" rtlCol="0" anchor="ctr">
            <a:spAutoFit/>
          </a:bodyPr>
          <a:lstStyle/>
          <a:p>
            <a:pPr marL="0" indent="0">
              <a:buNone/>
            </a:pPr>
            <a:r>
              <a:rPr lang="en-US" sz="788" b="1" dirty="0">
                <a:solidFill>
                  <a:srgbClr val="374151"/>
                </a:solidFill>
                <a:latin typeface="Segoe UI" pitchFamily="34" charset="0"/>
                <a:ea typeface="Segoe UI" pitchFamily="34" charset="-122"/>
                <a:cs typeface="Segoe UI" pitchFamily="34" charset="-120"/>
              </a:rPr>
              <a:t>Aspectos a evaluar:</a:t>
            </a:r>
            <a:endParaRPr lang="en-US" sz="788" dirty="0"/>
          </a:p>
        </p:txBody>
      </p:sp>
      <p:sp>
        <p:nvSpPr>
          <p:cNvPr id="28" name="Text 23"/>
          <p:cNvSpPr/>
          <p:nvPr/>
        </p:nvSpPr>
        <p:spPr>
          <a:xfrm>
            <a:off x="457200" y="4045148"/>
            <a:ext cx="728858" cy="94655"/>
          </a:xfrm>
          <a:prstGeom prst="rect">
            <a:avLst/>
          </a:prstGeom>
          <a:noFill/>
          <a:ln/>
        </p:spPr>
        <p:txBody>
          <a:bodyPr wrap="none" lIns="0" tIns="0" rIns="0" bIns="0"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Errores lógicos:</a:t>
            </a:r>
            <a:endParaRPr lang="en-US" sz="675" dirty="0"/>
          </a:p>
        </p:txBody>
      </p:sp>
      <p:sp>
        <p:nvSpPr>
          <p:cNvPr id="29" name="Text 24"/>
          <p:cNvSpPr/>
          <p:nvPr/>
        </p:nvSpPr>
        <p:spPr>
          <a:xfrm>
            <a:off x="1114620" y="4045148"/>
            <a:ext cx="1696417" cy="9465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¿Hay falacias en el diseño de la solución?</a:t>
            </a:r>
            <a:endParaRPr lang="en-US" sz="675" dirty="0"/>
          </a:p>
        </p:txBody>
      </p:sp>
      <p:sp>
        <p:nvSpPr>
          <p:cNvPr id="30" name="Text 25"/>
          <p:cNvSpPr/>
          <p:nvPr/>
        </p:nvSpPr>
        <p:spPr>
          <a:xfrm>
            <a:off x="457200" y="4173736"/>
            <a:ext cx="900280" cy="94655"/>
          </a:xfrm>
          <a:prstGeom prst="rect">
            <a:avLst/>
          </a:prstGeom>
          <a:noFill/>
          <a:ln/>
        </p:spPr>
        <p:txBody>
          <a:bodyPr wrap="none" lIns="0" tIns="0" rIns="0" bIns="0"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Lapsos de atención:</a:t>
            </a:r>
            <a:endParaRPr lang="en-US" sz="675" dirty="0"/>
          </a:p>
        </p:txBody>
      </p:sp>
      <p:sp>
        <p:nvSpPr>
          <p:cNvPr id="31" name="Text 26"/>
          <p:cNvSpPr/>
          <p:nvPr/>
        </p:nvSpPr>
        <p:spPr>
          <a:xfrm>
            <a:off x="1286042" y="4173736"/>
            <a:ext cx="1839348" cy="9465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¿Se omitieron consideraciones de seguridad?</a:t>
            </a:r>
            <a:endParaRPr lang="en-US" sz="675" dirty="0"/>
          </a:p>
        </p:txBody>
      </p:sp>
      <p:sp>
        <p:nvSpPr>
          <p:cNvPr id="32" name="Text 27"/>
          <p:cNvSpPr/>
          <p:nvPr/>
        </p:nvSpPr>
        <p:spPr>
          <a:xfrm>
            <a:off x="457200" y="4302323"/>
            <a:ext cx="1057526" cy="94655"/>
          </a:xfrm>
          <a:prstGeom prst="rect">
            <a:avLst/>
          </a:prstGeom>
          <a:noFill/>
          <a:ln/>
        </p:spPr>
        <p:txBody>
          <a:bodyPr wrap="none" lIns="0" tIns="0" rIns="0" bIns="0"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Pasos de razonamiento:</a:t>
            </a:r>
            <a:endParaRPr lang="en-US" sz="675" dirty="0"/>
          </a:p>
        </p:txBody>
      </p:sp>
      <p:sp>
        <p:nvSpPr>
          <p:cNvPr id="33" name="Text 28"/>
          <p:cNvSpPr/>
          <p:nvPr/>
        </p:nvSpPr>
        <p:spPr>
          <a:xfrm>
            <a:off x="1443289" y="4302323"/>
            <a:ext cx="2187243" cy="9465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¿El proceso para llegar a la arquitectura es apropiado?</a:t>
            </a:r>
            <a:endParaRPr lang="en-US" sz="675" dirty="0"/>
          </a:p>
        </p:txBody>
      </p:sp>
      <p:sp>
        <p:nvSpPr>
          <p:cNvPr id="34" name="Text 29"/>
          <p:cNvSpPr/>
          <p:nvPr/>
        </p:nvSpPr>
        <p:spPr>
          <a:xfrm>
            <a:off x="457200" y="4430911"/>
            <a:ext cx="428653" cy="94655"/>
          </a:xfrm>
          <a:prstGeom prst="rect">
            <a:avLst/>
          </a:prstGeom>
          <a:noFill/>
          <a:ln/>
        </p:spPr>
        <p:txBody>
          <a:bodyPr wrap="none" lIns="0" tIns="0" rIns="0" bIns="0"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Fuentes:</a:t>
            </a:r>
            <a:endParaRPr lang="en-US" sz="675" dirty="0"/>
          </a:p>
        </p:txBody>
      </p:sp>
      <p:sp>
        <p:nvSpPr>
          <p:cNvPr id="35" name="Text 30"/>
          <p:cNvSpPr/>
          <p:nvPr/>
        </p:nvSpPr>
        <p:spPr>
          <a:xfrm>
            <a:off x="814415" y="4430911"/>
            <a:ext cx="2010938" cy="9465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¿En qué se basan las recomendaciones técnicas?</a:t>
            </a:r>
            <a:endParaRPr lang="en-US" sz="675" dirty="0"/>
          </a:p>
        </p:txBody>
      </p:sp>
      <p:sp>
        <p:nvSpPr>
          <p:cNvPr id="36" name="Shape 31"/>
          <p:cNvSpPr/>
          <p:nvPr/>
        </p:nvSpPr>
        <p:spPr>
          <a:xfrm>
            <a:off x="4643438" y="750094"/>
            <a:ext cx="4329113" cy="1357313"/>
          </a:xfrm>
          <a:prstGeom prst="rect">
            <a:avLst/>
          </a:prstGeom>
          <a:solidFill>
            <a:srgbClr val="FFFFFF"/>
          </a:solidFill>
          <a:ln/>
        </p:spPr>
        <p:txBody>
          <a:bodyPr/>
          <a:lstStyle/>
          <a:p>
            <a:endParaRPr lang="es-PA"/>
          </a:p>
        </p:txBody>
      </p:sp>
      <p:pic>
        <p:nvPicPr>
          <p:cNvPr id="37" name="Image 3" descr="preencoded.png"/>
          <p:cNvPicPr>
            <a:picLocks noChangeAspect="1"/>
          </p:cNvPicPr>
          <p:nvPr/>
        </p:nvPicPr>
        <p:blipFill>
          <a:blip r:embed="rId6"/>
          <a:stretch>
            <a:fillRect/>
          </a:stretch>
        </p:blipFill>
        <p:spPr>
          <a:xfrm>
            <a:off x="4729163" y="866180"/>
            <a:ext cx="160734" cy="128588"/>
          </a:xfrm>
          <a:prstGeom prst="rect">
            <a:avLst/>
          </a:prstGeom>
        </p:spPr>
      </p:pic>
      <p:sp>
        <p:nvSpPr>
          <p:cNvPr id="38" name="Text 32"/>
          <p:cNvSpPr/>
          <p:nvPr/>
        </p:nvSpPr>
        <p:spPr>
          <a:xfrm>
            <a:off x="4947047" y="864394"/>
            <a:ext cx="2036304" cy="142875"/>
          </a:xfrm>
          <a:prstGeom prst="rect">
            <a:avLst/>
          </a:prstGeom>
          <a:noFill/>
          <a:ln/>
        </p:spPr>
        <p:txBody>
          <a:bodyPr wrap="none" lIns="0" tIns="0" rIns="0" bIns="0" rtlCol="0" anchor="ctr">
            <a:spAutoFit/>
          </a:bodyPr>
          <a:lstStyle/>
          <a:p>
            <a:pPr marL="0" indent="0">
              <a:buNone/>
            </a:pPr>
            <a:r>
              <a:rPr lang="en-US" sz="1013" b="1" dirty="0">
                <a:solidFill>
                  <a:srgbClr val="374151"/>
                </a:solidFill>
                <a:latin typeface="Segoe UI" pitchFamily="34" charset="0"/>
                <a:ea typeface="Segoe UI" pitchFamily="34" charset="-122"/>
                <a:cs typeface="Segoe UI" pitchFamily="34" charset="-120"/>
              </a:rPr>
              <a:t>Discernimiento del Rendimiento</a:t>
            </a:r>
            <a:endParaRPr lang="en-US" sz="1013" dirty="0"/>
          </a:p>
        </p:txBody>
      </p:sp>
      <p:sp>
        <p:nvSpPr>
          <p:cNvPr id="39" name="Text 33"/>
          <p:cNvSpPr/>
          <p:nvPr/>
        </p:nvSpPr>
        <p:spPr>
          <a:xfrm>
            <a:off x="4729163" y="1069631"/>
            <a:ext cx="2971967" cy="10387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Evaluación de cómo se comporta la IA durante la interacción con equipos de .</a:t>
            </a:r>
            <a:endParaRPr lang="en-US" sz="675" dirty="0"/>
          </a:p>
        </p:txBody>
      </p:sp>
      <p:sp>
        <p:nvSpPr>
          <p:cNvPr id="40" name="Shape 34"/>
          <p:cNvSpPr/>
          <p:nvPr/>
        </p:nvSpPr>
        <p:spPr>
          <a:xfrm>
            <a:off x="4729163" y="1235869"/>
            <a:ext cx="4157663" cy="785813"/>
          </a:xfrm>
          <a:prstGeom prst="rect">
            <a:avLst/>
          </a:prstGeom>
          <a:solidFill>
            <a:srgbClr val="FFFFFF"/>
          </a:solidFill>
          <a:ln/>
        </p:spPr>
        <p:txBody>
          <a:bodyPr/>
          <a:lstStyle/>
          <a:p>
            <a:endParaRPr lang="es-PA"/>
          </a:p>
        </p:txBody>
      </p:sp>
      <p:sp>
        <p:nvSpPr>
          <p:cNvPr id="41" name="Text 35"/>
          <p:cNvSpPr/>
          <p:nvPr/>
        </p:nvSpPr>
        <p:spPr>
          <a:xfrm>
            <a:off x="4786313" y="1293019"/>
            <a:ext cx="4114800" cy="142875"/>
          </a:xfrm>
          <a:prstGeom prst="rect">
            <a:avLst/>
          </a:prstGeom>
          <a:noFill/>
          <a:ln/>
        </p:spPr>
        <p:txBody>
          <a:bodyPr wrap="none" lIns="0" tIns="0" rIns="0" bIns="0" rtlCol="0" anchor="ctr">
            <a:spAutoFit/>
          </a:bodyPr>
          <a:lstStyle/>
          <a:p>
            <a:pPr marL="0" indent="0">
              <a:buNone/>
            </a:pPr>
            <a:r>
              <a:rPr lang="en-US" sz="788" b="1" dirty="0">
                <a:solidFill>
                  <a:srgbClr val="374151"/>
                </a:solidFill>
                <a:latin typeface="Segoe UI" pitchFamily="34" charset="0"/>
                <a:ea typeface="Segoe UI" pitchFamily="34" charset="-122"/>
                <a:cs typeface="Segoe UI" pitchFamily="34" charset="-120"/>
              </a:rPr>
              <a:t>Aspectos a evaluar:</a:t>
            </a:r>
            <a:endParaRPr lang="en-US" sz="788" dirty="0"/>
          </a:p>
        </p:txBody>
      </p:sp>
      <p:sp>
        <p:nvSpPr>
          <p:cNvPr id="42" name="Text 36"/>
          <p:cNvSpPr/>
          <p:nvPr/>
        </p:nvSpPr>
        <p:spPr>
          <a:xfrm>
            <a:off x="4929188" y="1473398"/>
            <a:ext cx="1057442" cy="94655"/>
          </a:xfrm>
          <a:prstGeom prst="rect">
            <a:avLst/>
          </a:prstGeom>
          <a:noFill/>
          <a:ln/>
        </p:spPr>
        <p:txBody>
          <a:bodyPr wrap="none" lIns="0" tIns="0" rIns="0" bIns="0"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Estilo de comunicación:</a:t>
            </a:r>
            <a:endParaRPr lang="en-US" sz="675" dirty="0"/>
          </a:p>
        </p:txBody>
      </p:sp>
      <p:sp>
        <p:nvSpPr>
          <p:cNvPr id="43" name="Text 37"/>
          <p:cNvSpPr/>
          <p:nvPr/>
        </p:nvSpPr>
        <p:spPr>
          <a:xfrm>
            <a:off x="5915192" y="1473398"/>
            <a:ext cx="1643955" cy="9465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¿Es efectivo para diferentes audiencias?</a:t>
            </a:r>
            <a:endParaRPr lang="en-US" sz="675" dirty="0"/>
          </a:p>
        </p:txBody>
      </p:sp>
      <p:sp>
        <p:nvSpPr>
          <p:cNvPr id="44" name="Text 38"/>
          <p:cNvSpPr/>
          <p:nvPr/>
        </p:nvSpPr>
        <p:spPr>
          <a:xfrm>
            <a:off x="4929188" y="1601986"/>
            <a:ext cx="666741" cy="94655"/>
          </a:xfrm>
          <a:prstGeom prst="rect">
            <a:avLst/>
          </a:prstGeom>
          <a:noFill/>
          <a:ln/>
        </p:spPr>
        <p:txBody>
          <a:bodyPr wrap="none" lIns="0" tIns="0" rIns="0" bIns="0"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Adaptabilidad:</a:t>
            </a:r>
            <a:endParaRPr lang="en-US" sz="675" dirty="0"/>
          </a:p>
        </p:txBody>
      </p:sp>
      <p:sp>
        <p:nvSpPr>
          <p:cNvPr id="45" name="Text 39"/>
          <p:cNvSpPr/>
          <p:nvPr/>
        </p:nvSpPr>
        <p:spPr>
          <a:xfrm>
            <a:off x="5524491" y="1601986"/>
            <a:ext cx="2144381" cy="9465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¿Responde adecuadamente a correcciones técnicas?</a:t>
            </a:r>
            <a:endParaRPr lang="en-US" sz="675" dirty="0"/>
          </a:p>
        </p:txBody>
      </p:sp>
      <p:sp>
        <p:nvSpPr>
          <p:cNvPr id="46" name="Text 40"/>
          <p:cNvSpPr/>
          <p:nvPr/>
        </p:nvSpPr>
        <p:spPr>
          <a:xfrm>
            <a:off x="4929188" y="1730573"/>
            <a:ext cx="633561" cy="94655"/>
          </a:xfrm>
          <a:prstGeom prst="rect">
            <a:avLst/>
          </a:prstGeom>
          <a:noFill/>
          <a:ln/>
        </p:spPr>
        <p:txBody>
          <a:bodyPr wrap="none" lIns="0" tIns="0" rIns="0" bIns="0"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Consistencia:</a:t>
            </a:r>
            <a:endParaRPr lang="en-US" sz="675" dirty="0"/>
          </a:p>
        </p:txBody>
      </p:sp>
      <p:sp>
        <p:nvSpPr>
          <p:cNvPr id="47" name="Text 41"/>
          <p:cNvSpPr/>
          <p:nvPr/>
        </p:nvSpPr>
        <p:spPr>
          <a:xfrm>
            <a:off x="5491311" y="1730573"/>
            <a:ext cx="2330314" cy="9465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¿Mantiene un enfoque coherente en proyectos complejos?</a:t>
            </a:r>
            <a:endParaRPr lang="en-US" sz="675" dirty="0"/>
          </a:p>
        </p:txBody>
      </p:sp>
      <p:sp>
        <p:nvSpPr>
          <p:cNvPr id="48" name="Text 42"/>
          <p:cNvSpPr/>
          <p:nvPr/>
        </p:nvSpPr>
        <p:spPr>
          <a:xfrm>
            <a:off x="4929188" y="1859161"/>
            <a:ext cx="624018" cy="94655"/>
          </a:xfrm>
          <a:prstGeom prst="rect">
            <a:avLst/>
          </a:prstGeom>
          <a:noFill/>
          <a:ln/>
        </p:spPr>
        <p:txBody>
          <a:bodyPr wrap="none" lIns="0" tIns="0" rIns="0" bIns="0"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Limitaciones:</a:t>
            </a:r>
            <a:endParaRPr lang="en-US" sz="675" dirty="0"/>
          </a:p>
        </p:txBody>
      </p:sp>
      <p:sp>
        <p:nvSpPr>
          <p:cNvPr id="49" name="Text 43"/>
          <p:cNvSpPr/>
          <p:nvPr/>
        </p:nvSpPr>
        <p:spPr>
          <a:xfrm>
            <a:off x="5481768" y="1859161"/>
            <a:ext cx="2068144" cy="9465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¿Reconoce cuando no tiene información suficiente?</a:t>
            </a:r>
            <a:endParaRPr lang="en-US" sz="675" dirty="0"/>
          </a:p>
        </p:txBody>
      </p:sp>
      <p:sp>
        <p:nvSpPr>
          <p:cNvPr id="50" name="Shape 44"/>
          <p:cNvSpPr/>
          <p:nvPr/>
        </p:nvSpPr>
        <p:spPr>
          <a:xfrm>
            <a:off x="4643438" y="2193131"/>
            <a:ext cx="4329113" cy="1957388"/>
          </a:xfrm>
          <a:prstGeom prst="rect">
            <a:avLst/>
          </a:prstGeom>
          <a:solidFill>
            <a:srgbClr val="FFFFFF"/>
          </a:solidFill>
          <a:ln/>
        </p:spPr>
        <p:txBody>
          <a:bodyPr/>
          <a:lstStyle/>
          <a:p>
            <a:endParaRPr lang="es-PA"/>
          </a:p>
        </p:txBody>
      </p:sp>
      <p:sp>
        <p:nvSpPr>
          <p:cNvPr id="51" name="Text 45"/>
          <p:cNvSpPr/>
          <p:nvPr/>
        </p:nvSpPr>
        <p:spPr>
          <a:xfrm>
            <a:off x="4750594" y="2300288"/>
            <a:ext cx="4186238" cy="200025"/>
          </a:xfrm>
          <a:prstGeom prst="rect">
            <a:avLst/>
          </a:prstGeom>
          <a:noFill/>
          <a:ln/>
        </p:spPr>
        <p:txBody>
          <a:bodyPr wrap="none" lIns="0" tIns="0" rIns="0" bIns="0" rtlCol="0" anchor="ctr">
            <a:spAutoFit/>
          </a:bodyPr>
          <a:lstStyle/>
          <a:p>
            <a:pPr marL="0" indent="0">
              <a:buNone/>
            </a:pPr>
            <a:r>
              <a:rPr lang="en-US" sz="1350" b="1" dirty="0">
                <a:solidFill>
                  <a:srgbClr val="059669"/>
                </a:solidFill>
                <a:latin typeface="Segoe UI" pitchFamily="34" charset="0"/>
                <a:ea typeface="Segoe UI" pitchFamily="34" charset="-122"/>
                <a:cs typeface="Segoe UI" pitchFamily="34" charset="-120"/>
              </a:rPr>
              <a:t>Ejercicio Práctico</a:t>
            </a:r>
            <a:endParaRPr lang="en-US" sz="1350" dirty="0"/>
          </a:p>
        </p:txBody>
      </p:sp>
      <p:sp>
        <p:nvSpPr>
          <p:cNvPr id="52" name="Shape 46"/>
          <p:cNvSpPr/>
          <p:nvPr/>
        </p:nvSpPr>
        <p:spPr>
          <a:xfrm>
            <a:off x="4750594" y="2571750"/>
            <a:ext cx="4114800" cy="285750"/>
          </a:xfrm>
          <a:prstGeom prst="rect">
            <a:avLst/>
          </a:prstGeom>
          <a:solidFill>
            <a:srgbClr val="EFF6FF"/>
          </a:solidFill>
          <a:ln/>
        </p:spPr>
        <p:txBody>
          <a:bodyPr/>
          <a:lstStyle/>
          <a:p>
            <a:endParaRPr lang="es-PA"/>
          </a:p>
        </p:txBody>
      </p:sp>
      <p:pic>
        <p:nvPicPr>
          <p:cNvPr id="53" name="Image 4" descr="preencoded.png"/>
          <p:cNvPicPr>
            <a:picLocks noChangeAspect="1"/>
          </p:cNvPicPr>
          <p:nvPr/>
        </p:nvPicPr>
        <p:blipFill>
          <a:blip r:embed="rId7"/>
          <a:stretch>
            <a:fillRect/>
          </a:stretch>
        </p:blipFill>
        <p:spPr>
          <a:xfrm>
            <a:off x="4807744" y="2653903"/>
            <a:ext cx="114300" cy="114300"/>
          </a:xfrm>
          <a:prstGeom prst="rect">
            <a:avLst/>
          </a:prstGeom>
        </p:spPr>
      </p:pic>
      <p:sp>
        <p:nvSpPr>
          <p:cNvPr id="54" name="Text 47"/>
          <p:cNvSpPr/>
          <p:nvPr/>
        </p:nvSpPr>
        <p:spPr>
          <a:xfrm>
            <a:off x="4979194" y="2650331"/>
            <a:ext cx="1354689" cy="128588"/>
          </a:xfrm>
          <a:prstGeom prst="rect">
            <a:avLst/>
          </a:prstGeom>
          <a:noFill/>
          <a:ln/>
        </p:spPr>
        <p:txBody>
          <a:bodyPr wrap="none" lIns="0" tIns="0" rIns="0" bIns="0" rtlCol="0" anchor="ctr">
            <a:spAutoFit/>
          </a:bodyPr>
          <a:lstStyle/>
          <a:p>
            <a:pPr marL="0" indent="0">
              <a:buNone/>
            </a:pPr>
            <a:r>
              <a:rPr lang="en-US" sz="900" b="1" dirty="0">
                <a:solidFill>
                  <a:srgbClr val="374151"/>
                </a:solidFill>
                <a:latin typeface="Segoe UI" pitchFamily="34" charset="0"/>
                <a:ea typeface="Segoe UI" pitchFamily="34" charset="-122"/>
                <a:cs typeface="Segoe UI" pitchFamily="34" charset="-120"/>
              </a:rPr>
              <a:t>Herramienta: Perplexity</a:t>
            </a:r>
            <a:endParaRPr lang="en-US" sz="900" dirty="0"/>
          </a:p>
        </p:txBody>
      </p:sp>
      <p:sp>
        <p:nvSpPr>
          <p:cNvPr id="55" name="Text 48"/>
          <p:cNvSpPr/>
          <p:nvPr/>
        </p:nvSpPr>
        <p:spPr>
          <a:xfrm>
            <a:off x="4750594" y="2914650"/>
            <a:ext cx="4186238" cy="142875"/>
          </a:xfrm>
          <a:prstGeom prst="rect">
            <a:avLst/>
          </a:prstGeom>
          <a:noFill/>
          <a:ln/>
        </p:spPr>
        <p:txBody>
          <a:bodyPr wrap="none" lIns="0" tIns="0" rIns="0" bIns="0" rtlCol="0" anchor="ctr">
            <a:spAutoFit/>
          </a:bodyPr>
          <a:lstStyle/>
          <a:p>
            <a:pPr marL="0" indent="0">
              <a:buNone/>
            </a:pPr>
            <a:r>
              <a:rPr lang="en-US" sz="788" b="1" dirty="0">
                <a:solidFill>
                  <a:srgbClr val="374151"/>
                </a:solidFill>
                <a:latin typeface="Segoe UI" pitchFamily="34" charset="0"/>
                <a:ea typeface="Segoe UI" pitchFamily="34" charset="-122"/>
                <a:cs typeface="Segoe UI" pitchFamily="34" charset="-120"/>
              </a:rPr>
              <a:t>Evaluación de Propuestas Técnicas Generadas por IA</a:t>
            </a:r>
            <a:endParaRPr lang="en-US" sz="788" dirty="0"/>
          </a:p>
        </p:txBody>
      </p:sp>
      <p:sp>
        <p:nvSpPr>
          <p:cNvPr id="56" name="Text 49"/>
          <p:cNvSpPr/>
          <p:nvPr/>
        </p:nvSpPr>
        <p:spPr>
          <a:xfrm>
            <a:off x="4893469" y="3057525"/>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Acceda a Perplexity (perplexity.ai)</a:t>
            </a:r>
            <a:endParaRPr lang="en-US" sz="675" dirty="0"/>
          </a:p>
        </p:txBody>
      </p:sp>
      <p:sp>
        <p:nvSpPr>
          <p:cNvPr id="57" name="Text 50"/>
          <p:cNvSpPr/>
          <p:nvPr/>
        </p:nvSpPr>
        <p:spPr>
          <a:xfrm>
            <a:off x="4893469" y="3186113"/>
            <a:ext cx="4043363" cy="228600"/>
          </a:xfrm>
          <a:prstGeom prst="rect">
            <a:avLst/>
          </a:prstGeom>
          <a:noFill/>
          <a:ln/>
        </p:spPr>
        <p:txBody>
          <a:bodyPr wrap="squar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Genere una propuesta técnica para implementar una solución de seguridad Zero Trust para una institución financiera en Panamá</a:t>
            </a:r>
            <a:endParaRPr lang="en-US" sz="675" dirty="0"/>
          </a:p>
        </p:txBody>
      </p:sp>
      <p:sp>
        <p:nvSpPr>
          <p:cNvPr id="58" name="Text 51"/>
          <p:cNvSpPr/>
          <p:nvPr/>
        </p:nvSpPr>
        <p:spPr>
          <a:xfrm>
            <a:off x="4893469" y="3437930"/>
            <a:ext cx="2253993" cy="9465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Evalúe la respuesta usando la plantilla de discernimiento:</a:t>
            </a:r>
            <a:endParaRPr lang="en-US" sz="675" dirty="0"/>
          </a:p>
        </p:txBody>
      </p:sp>
      <p:sp>
        <p:nvSpPr>
          <p:cNvPr id="59" name="Text 52"/>
          <p:cNvSpPr/>
          <p:nvPr/>
        </p:nvSpPr>
        <p:spPr>
          <a:xfrm>
            <a:off x="5036344" y="3580805"/>
            <a:ext cx="476203" cy="94655"/>
          </a:xfrm>
          <a:prstGeom prst="rect">
            <a:avLst/>
          </a:prstGeom>
          <a:noFill/>
          <a:ln/>
        </p:spPr>
        <p:txBody>
          <a:bodyPr wrap="none" lIns="0" tIns="0" rIns="0" bIns="0"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Producto:</a:t>
            </a:r>
            <a:endParaRPr lang="en-US" sz="675" dirty="0"/>
          </a:p>
        </p:txBody>
      </p:sp>
      <p:sp>
        <p:nvSpPr>
          <p:cNvPr id="60" name="Text 53"/>
          <p:cNvSpPr/>
          <p:nvPr/>
        </p:nvSpPr>
        <p:spPr>
          <a:xfrm>
            <a:off x="5441110" y="3580805"/>
            <a:ext cx="2020314" cy="9465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precisión técnica, relevancia para sector financiero</a:t>
            </a:r>
            <a:endParaRPr lang="en-US" sz="675" dirty="0"/>
          </a:p>
        </p:txBody>
      </p:sp>
      <p:sp>
        <p:nvSpPr>
          <p:cNvPr id="61" name="Text 54"/>
          <p:cNvSpPr/>
          <p:nvPr/>
        </p:nvSpPr>
        <p:spPr>
          <a:xfrm>
            <a:off x="5036344" y="3695105"/>
            <a:ext cx="438280" cy="94655"/>
          </a:xfrm>
          <a:prstGeom prst="rect">
            <a:avLst/>
          </a:prstGeom>
          <a:noFill/>
          <a:ln/>
        </p:spPr>
        <p:txBody>
          <a:bodyPr wrap="none" lIns="0" tIns="0" rIns="0" bIns="0"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Proceso:</a:t>
            </a:r>
            <a:endParaRPr lang="en-US" sz="675" dirty="0"/>
          </a:p>
        </p:txBody>
      </p:sp>
      <p:sp>
        <p:nvSpPr>
          <p:cNvPr id="62" name="Text 55"/>
          <p:cNvSpPr/>
          <p:nvPr/>
        </p:nvSpPr>
        <p:spPr>
          <a:xfrm>
            <a:off x="5403186" y="3695105"/>
            <a:ext cx="2249053" cy="9465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razonamiento lógico, consideración de factores múltiples</a:t>
            </a:r>
            <a:endParaRPr lang="en-US" sz="675" dirty="0"/>
          </a:p>
        </p:txBody>
      </p:sp>
      <p:sp>
        <p:nvSpPr>
          <p:cNvPr id="63" name="Text 56"/>
          <p:cNvSpPr/>
          <p:nvPr/>
        </p:nvSpPr>
        <p:spPr>
          <a:xfrm>
            <a:off x="5036344" y="3809405"/>
            <a:ext cx="619106" cy="94655"/>
          </a:xfrm>
          <a:prstGeom prst="rect">
            <a:avLst/>
          </a:prstGeom>
          <a:noFill/>
          <a:ln/>
        </p:spPr>
        <p:txBody>
          <a:bodyPr wrap="none" lIns="0" tIns="0" rIns="0" bIns="0"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Rendimiento:</a:t>
            </a:r>
            <a:endParaRPr lang="en-US" sz="675" dirty="0"/>
          </a:p>
        </p:txBody>
      </p:sp>
      <p:sp>
        <p:nvSpPr>
          <p:cNvPr id="64" name="Text 57"/>
          <p:cNvSpPr/>
          <p:nvPr/>
        </p:nvSpPr>
        <p:spPr>
          <a:xfrm>
            <a:off x="5584013" y="3809405"/>
            <a:ext cx="1610553" cy="9465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nivel técnico apropiado, estructura clara</a:t>
            </a:r>
            <a:endParaRPr lang="en-US" sz="675" dirty="0"/>
          </a:p>
        </p:txBody>
      </p:sp>
      <p:sp>
        <p:nvSpPr>
          <p:cNvPr id="65" name="Text 58"/>
          <p:cNvSpPr/>
          <p:nvPr/>
        </p:nvSpPr>
        <p:spPr>
          <a:xfrm>
            <a:off x="4893469" y="3929063"/>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Genere un prompt mejorado basado en su evaluación y compare resultados</a:t>
            </a:r>
            <a:endParaRPr lang="en-US" sz="675" dirty="0"/>
          </a:p>
        </p:txBody>
      </p:sp>
      <p:sp>
        <p:nvSpPr>
          <p:cNvPr id="66" name="Shape 59"/>
          <p:cNvSpPr/>
          <p:nvPr/>
        </p:nvSpPr>
        <p:spPr>
          <a:xfrm>
            <a:off x="171451" y="5213151"/>
            <a:ext cx="8801100" cy="600075"/>
          </a:xfrm>
          <a:prstGeom prst="rect">
            <a:avLst/>
          </a:prstGeom>
          <a:solidFill>
            <a:srgbClr val="FFFBEB"/>
          </a:solidFill>
          <a:ln/>
        </p:spPr>
        <p:txBody>
          <a:bodyPr/>
          <a:lstStyle/>
          <a:p>
            <a:endParaRPr lang="es-PA"/>
          </a:p>
        </p:txBody>
      </p:sp>
      <p:sp>
        <p:nvSpPr>
          <p:cNvPr id="67" name="Shape 60"/>
          <p:cNvSpPr/>
          <p:nvPr/>
        </p:nvSpPr>
        <p:spPr>
          <a:xfrm>
            <a:off x="171451" y="5213151"/>
            <a:ext cx="35719" cy="600075"/>
          </a:xfrm>
          <a:prstGeom prst="rect">
            <a:avLst/>
          </a:prstGeom>
          <a:solidFill>
            <a:srgbClr val="EA580C"/>
          </a:solidFill>
          <a:ln/>
        </p:spPr>
        <p:txBody>
          <a:bodyPr/>
          <a:lstStyle/>
          <a:p>
            <a:endParaRPr lang="es-PA"/>
          </a:p>
        </p:txBody>
      </p:sp>
      <p:pic>
        <p:nvPicPr>
          <p:cNvPr id="68" name="Image 5" descr="preencoded.png"/>
          <p:cNvPicPr>
            <a:picLocks noChangeAspect="1"/>
          </p:cNvPicPr>
          <p:nvPr/>
        </p:nvPicPr>
        <p:blipFill>
          <a:blip r:embed="rId8"/>
          <a:stretch>
            <a:fillRect/>
          </a:stretch>
        </p:blipFill>
        <p:spPr>
          <a:xfrm>
            <a:off x="257176" y="5316736"/>
            <a:ext cx="75009" cy="100013"/>
          </a:xfrm>
          <a:prstGeom prst="rect">
            <a:avLst/>
          </a:prstGeom>
        </p:spPr>
      </p:pic>
      <p:sp>
        <p:nvSpPr>
          <p:cNvPr id="69" name="Text 61"/>
          <p:cNvSpPr/>
          <p:nvPr/>
        </p:nvSpPr>
        <p:spPr>
          <a:xfrm>
            <a:off x="389335" y="5313164"/>
            <a:ext cx="1105216" cy="112514"/>
          </a:xfrm>
          <a:prstGeom prst="rect">
            <a:avLst/>
          </a:prstGeom>
          <a:noFill/>
          <a:ln/>
        </p:spPr>
        <p:txBody>
          <a:bodyPr wrap="none" lIns="0" tIns="0" rIns="0" bIns="0" rtlCol="0" anchor="ctr">
            <a:spAutoFit/>
          </a:bodyPr>
          <a:lstStyle/>
          <a:p>
            <a:pPr marL="0" indent="0">
              <a:buNone/>
            </a:pPr>
            <a:r>
              <a:rPr lang="en-US" sz="788" b="1" dirty="0">
                <a:solidFill>
                  <a:srgbClr val="374151"/>
                </a:solidFill>
                <a:latin typeface="Segoe UI" pitchFamily="34" charset="0"/>
                <a:ea typeface="Segoe UI" pitchFamily="34" charset="-122"/>
                <a:cs typeface="Segoe UI" pitchFamily="34" charset="-120"/>
              </a:rPr>
              <a:t>Pregunta Estratégica:</a:t>
            </a:r>
            <a:endParaRPr lang="en-US" sz="788" dirty="0"/>
          </a:p>
        </p:txBody>
      </p:sp>
      <p:sp>
        <p:nvSpPr>
          <p:cNvPr id="70" name="Text 62"/>
          <p:cNvSpPr/>
          <p:nvPr/>
        </p:nvSpPr>
        <p:spPr>
          <a:xfrm>
            <a:off x="257176" y="5524000"/>
            <a:ext cx="8701088" cy="121252"/>
          </a:xfrm>
          <a:prstGeom prst="rect">
            <a:avLst/>
          </a:prstGeom>
          <a:noFill/>
          <a:ln/>
        </p:spPr>
        <p:txBody>
          <a:bodyPr wrap="square" lIns="0" tIns="0" rIns="0" bIns="0" rtlCol="0" anchor="ctr">
            <a:spAutoFit/>
          </a:bodyPr>
          <a:lstStyle/>
          <a:p>
            <a:pPr marL="0" indent="0">
              <a:buNone/>
            </a:pPr>
            <a:r>
              <a:rPr lang="en-US" sz="788" dirty="0">
                <a:solidFill>
                  <a:srgbClr val="374151"/>
                </a:solidFill>
                <a:latin typeface="Segoe UI" pitchFamily="34" charset="0"/>
                <a:ea typeface="Segoe UI" pitchFamily="34" charset="-122"/>
                <a:cs typeface="Segoe UI" pitchFamily="34" charset="-120"/>
              </a:rPr>
              <a:t>¿Cómo </a:t>
            </a:r>
            <a:r>
              <a:rPr lang="en-US" sz="788" dirty="0" err="1">
                <a:solidFill>
                  <a:srgbClr val="374151"/>
                </a:solidFill>
                <a:latin typeface="Segoe UI" pitchFamily="34" charset="0"/>
                <a:ea typeface="Segoe UI" pitchFamily="34" charset="-122"/>
                <a:cs typeface="Segoe UI" pitchFamily="34" charset="-120"/>
              </a:rPr>
              <a:t>podría</a:t>
            </a:r>
            <a:r>
              <a:rPr lang="en-US" sz="788" dirty="0">
                <a:solidFill>
                  <a:srgbClr val="374151"/>
                </a:solidFill>
                <a:latin typeface="Segoe UI" pitchFamily="34" charset="0"/>
                <a:ea typeface="Segoe UI" pitchFamily="34" charset="-122"/>
                <a:cs typeface="Segoe UI" pitchFamily="34" charset="-120"/>
              </a:rPr>
              <a:t>  implementar procesos sistemáticos de discernimiento para garantizar la calidad y confiabilidad de las propuestas técnicas generadas por IA para sus clientes más importantes?</a:t>
            </a:r>
            <a:endParaRPr lang="en-US" sz="788"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Shape 0"/>
          <p:cNvSpPr/>
          <p:nvPr/>
        </p:nvSpPr>
        <p:spPr>
          <a:xfrm>
            <a:off x="0" y="0"/>
            <a:ext cx="9144000" cy="85725"/>
          </a:xfrm>
          <a:prstGeom prst="rect">
            <a:avLst/>
          </a:prstGeom>
          <a:solidFill>
            <a:srgbClr val="059669"/>
          </a:solidFill>
          <a:ln/>
        </p:spPr>
        <p:txBody>
          <a:bodyPr/>
          <a:lstStyle/>
          <a:p>
            <a:endParaRPr lang="es-PA"/>
          </a:p>
        </p:txBody>
      </p:sp>
      <p:sp>
        <p:nvSpPr>
          <p:cNvPr id="4" name="Text 1"/>
          <p:cNvSpPr/>
          <p:nvPr/>
        </p:nvSpPr>
        <p:spPr>
          <a:xfrm>
            <a:off x="114300" y="232975"/>
            <a:ext cx="4915705" cy="276999"/>
          </a:xfrm>
          <a:prstGeom prst="rect">
            <a:avLst/>
          </a:prstGeom>
          <a:noFill/>
          <a:ln/>
        </p:spPr>
        <p:txBody>
          <a:bodyPr wrap="none" lIns="0" tIns="0" rIns="0" bIns="0" rtlCol="0" anchor="ctr">
            <a:spAutoFit/>
          </a:bodyPr>
          <a:lstStyle/>
          <a:p>
            <a:pPr marL="0" indent="0">
              <a:buNone/>
            </a:pPr>
            <a:r>
              <a:rPr lang="en-US" sz="1800" b="1" dirty="0">
                <a:solidFill>
                  <a:srgbClr val="1E3A8A"/>
                </a:solidFill>
                <a:latin typeface="Segoe UI" pitchFamily="34" charset="0"/>
                <a:ea typeface="Segoe UI" pitchFamily="34" charset="-122"/>
                <a:cs typeface="Segoe UI" pitchFamily="34" charset="-120"/>
              </a:rPr>
              <a:t>Casos de Uso: Soporte Técnico Inteligente </a:t>
            </a:r>
            <a:r>
              <a:rPr lang="en-US" sz="1800" b="1" dirty="0" err="1">
                <a:solidFill>
                  <a:srgbClr val="1E3A8A"/>
                </a:solidFill>
                <a:latin typeface="Segoe UI" pitchFamily="34" charset="0"/>
                <a:ea typeface="Segoe UI" pitchFamily="34" charset="-122"/>
                <a:cs typeface="Segoe UI" pitchFamily="34" charset="-120"/>
              </a:rPr>
              <a:t>en</a:t>
            </a:r>
            <a:r>
              <a:rPr lang="en-US" sz="1800" b="1" dirty="0">
                <a:solidFill>
                  <a:srgbClr val="1E3A8A"/>
                </a:solidFill>
                <a:latin typeface="Segoe UI" pitchFamily="34" charset="0"/>
                <a:ea typeface="Segoe UI" pitchFamily="34" charset="-122"/>
                <a:cs typeface="Segoe UI" pitchFamily="34" charset="-120"/>
              </a:rPr>
              <a:t> </a:t>
            </a:r>
            <a:endParaRPr lang="en-US" sz="1800" dirty="0"/>
          </a:p>
        </p:txBody>
      </p:sp>
      <p:sp>
        <p:nvSpPr>
          <p:cNvPr id="5" name="Shape 2"/>
          <p:cNvSpPr/>
          <p:nvPr/>
        </p:nvSpPr>
        <p:spPr>
          <a:xfrm>
            <a:off x="114300" y="614363"/>
            <a:ext cx="4400550" cy="1085850"/>
          </a:xfrm>
          <a:prstGeom prst="rect">
            <a:avLst/>
          </a:prstGeom>
          <a:solidFill>
            <a:srgbClr val="FFFFFF"/>
          </a:solidFill>
          <a:ln/>
        </p:spPr>
        <p:txBody>
          <a:bodyPr/>
          <a:lstStyle/>
          <a:p>
            <a:endParaRPr lang="es-PA"/>
          </a:p>
        </p:txBody>
      </p:sp>
      <p:sp>
        <p:nvSpPr>
          <p:cNvPr id="6" name="Text 3"/>
          <p:cNvSpPr/>
          <p:nvPr/>
        </p:nvSpPr>
        <p:spPr>
          <a:xfrm>
            <a:off x="200025" y="700088"/>
            <a:ext cx="4300538" cy="214313"/>
          </a:xfrm>
          <a:prstGeom prst="rect">
            <a:avLst/>
          </a:prstGeom>
          <a:noFill/>
          <a:ln/>
        </p:spPr>
        <p:txBody>
          <a:bodyPr wrap="none" lIns="0" tIns="0" rIns="0" bIns="0" rtlCol="0" anchor="ctr">
            <a:spAutoFit/>
          </a:bodyPr>
          <a:lstStyle/>
          <a:p>
            <a:pPr marL="0" indent="0">
              <a:buNone/>
            </a:pPr>
            <a:r>
              <a:rPr lang="en-US" sz="1125" b="1" dirty="0">
                <a:solidFill>
                  <a:srgbClr val="059669"/>
                </a:solidFill>
                <a:latin typeface="Segoe UI" pitchFamily="34" charset="0"/>
                <a:ea typeface="Segoe UI" pitchFamily="34" charset="-122"/>
                <a:cs typeface="Segoe UI" pitchFamily="34" charset="-120"/>
              </a:rPr>
              <a:t>Transformando el Soporte Técnico con IA</a:t>
            </a:r>
            <a:endParaRPr lang="en-US" sz="1125" dirty="0"/>
          </a:p>
        </p:txBody>
      </p:sp>
      <p:sp>
        <p:nvSpPr>
          <p:cNvPr id="7" name="Shape 4"/>
          <p:cNvSpPr/>
          <p:nvPr/>
        </p:nvSpPr>
        <p:spPr>
          <a:xfrm>
            <a:off x="200025" y="971550"/>
            <a:ext cx="2085975" cy="342900"/>
          </a:xfrm>
          <a:prstGeom prst="rect">
            <a:avLst/>
          </a:prstGeom>
          <a:solidFill>
            <a:srgbClr val="EFF6FF"/>
          </a:solidFill>
          <a:ln/>
        </p:spPr>
        <p:txBody>
          <a:bodyPr/>
          <a:lstStyle/>
          <a:p>
            <a:endParaRPr lang="es-PA"/>
          </a:p>
        </p:txBody>
      </p:sp>
      <p:pic>
        <p:nvPicPr>
          <p:cNvPr id="8" name="Image 1" descr="preencoded.png"/>
          <p:cNvPicPr>
            <a:picLocks noChangeAspect="1"/>
          </p:cNvPicPr>
          <p:nvPr/>
        </p:nvPicPr>
        <p:blipFill>
          <a:blip r:embed="rId4"/>
          <a:stretch>
            <a:fillRect/>
          </a:stretch>
        </p:blipFill>
        <p:spPr>
          <a:xfrm>
            <a:off x="257175" y="1078706"/>
            <a:ext cx="128588" cy="128588"/>
          </a:xfrm>
          <a:prstGeom prst="rect">
            <a:avLst/>
          </a:prstGeom>
        </p:spPr>
      </p:pic>
      <p:sp>
        <p:nvSpPr>
          <p:cNvPr id="9" name="Text 5"/>
          <p:cNvSpPr/>
          <p:nvPr/>
        </p:nvSpPr>
        <p:spPr>
          <a:xfrm>
            <a:off x="442913" y="1028700"/>
            <a:ext cx="1857375" cy="228600"/>
          </a:xfrm>
          <a:prstGeom prst="rect">
            <a:avLst/>
          </a:prstGeom>
          <a:noFill/>
          <a:ln/>
        </p:spPr>
        <p:txBody>
          <a:bodyPr wrap="squar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Reducción de tiempo de resolución de incidentes</a:t>
            </a:r>
            <a:endParaRPr lang="en-US" sz="675" dirty="0"/>
          </a:p>
        </p:txBody>
      </p:sp>
      <p:sp>
        <p:nvSpPr>
          <p:cNvPr id="10" name="Shape 6"/>
          <p:cNvSpPr/>
          <p:nvPr/>
        </p:nvSpPr>
        <p:spPr>
          <a:xfrm>
            <a:off x="2343150" y="971550"/>
            <a:ext cx="2085975" cy="342900"/>
          </a:xfrm>
          <a:prstGeom prst="rect">
            <a:avLst/>
          </a:prstGeom>
          <a:solidFill>
            <a:srgbClr val="ECFDF5"/>
          </a:solidFill>
          <a:ln/>
        </p:spPr>
        <p:txBody>
          <a:bodyPr/>
          <a:lstStyle/>
          <a:p>
            <a:endParaRPr lang="es-PA"/>
          </a:p>
        </p:txBody>
      </p:sp>
      <p:pic>
        <p:nvPicPr>
          <p:cNvPr id="11" name="Image 2" descr="preencoded.png"/>
          <p:cNvPicPr>
            <a:picLocks noChangeAspect="1"/>
          </p:cNvPicPr>
          <p:nvPr/>
        </p:nvPicPr>
        <p:blipFill>
          <a:blip r:embed="rId5"/>
          <a:stretch>
            <a:fillRect/>
          </a:stretch>
        </p:blipFill>
        <p:spPr>
          <a:xfrm>
            <a:off x="2400300" y="1078706"/>
            <a:ext cx="128588" cy="128588"/>
          </a:xfrm>
          <a:prstGeom prst="rect">
            <a:avLst/>
          </a:prstGeom>
        </p:spPr>
      </p:pic>
      <p:sp>
        <p:nvSpPr>
          <p:cNvPr id="12" name="Text 7"/>
          <p:cNvSpPr/>
          <p:nvPr/>
        </p:nvSpPr>
        <p:spPr>
          <a:xfrm>
            <a:off x="2586038" y="1085850"/>
            <a:ext cx="1357982"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Mejora de satisfacción de clientes</a:t>
            </a:r>
            <a:endParaRPr lang="en-US" sz="675" dirty="0"/>
          </a:p>
        </p:txBody>
      </p:sp>
      <p:sp>
        <p:nvSpPr>
          <p:cNvPr id="13" name="Shape 8"/>
          <p:cNvSpPr/>
          <p:nvPr/>
        </p:nvSpPr>
        <p:spPr>
          <a:xfrm>
            <a:off x="200025" y="1371600"/>
            <a:ext cx="2085975" cy="242888"/>
          </a:xfrm>
          <a:prstGeom prst="rect">
            <a:avLst/>
          </a:prstGeom>
          <a:solidFill>
            <a:srgbClr val="F5F3FF"/>
          </a:solidFill>
          <a:ln/>
        </p:spPr>
        <p:txBody>
          <a:bodyPr/>
          <a:lstStyle/>
          <a:p>
            <a:endParaRPr lang="es-PA"/>
          </a:p>
        </p:txBody>
      </p:sp>
      <p:pic>
        <p:nvPicPr>
          <p:cNvPr id="14" name="Image 3" descr="preencoded.png"/>
          <p:cNvPicPr>
            <a:picLocks noChangeAspect="1"/>
          </p:cNvPicPr>
          <p:nvPr/>
        </p:nvPicPr>
        <p:blipFill>
          <a:blip r:embed="rId6"/>
          <a:stretch>
            <a:fillRect/>
          </a:stretch>
        </p:blipFill>
        <p:spPr>
          <a:xfrm>
            <a:off x="257175" y="1428750"/>
            <a:ext cx="160734" cy="128588"/>
          </a:xfrm>
          <a:prstGeom prst="rect">
            <a:avLst/>
          </a:prstGeom>
        </p:spPr>
      </p:pic>
      <p:sp>
        <p:nvSpPr>
          <p:cNvPr id="15" name="Text 9"/>
          <p:cNvSpPr/>
          <p:nvPr/>
        </p:nvSpPr>
        <p:spPr>
          <a:xfrm>
            <a:off x="475059" y="1435894"/>
            <a:ext cx="1376902"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Optimización de recursos técnicos</a:t>
            </a:r>
            <a:endParaRPr lang="en-US" sz="675" dirty="0"/>
          </a:p>
        </p:txBody>
      </p:sp>
      <p:pic>
        <p:nvPicPr>
          <p:cNvPr id="16" name="Image 4" descr="preencoded.png"/>
          <p:cNvPicPr>
            <a:picLocks noChangeAspect="1"/>
          </p:cNvPicPr>
          <p:nvPr/>
        </p:nvPicPr>
        <p:blipFill>
          <a:blip r:embed="rId7"/>
          <a:stretch>
            <a:fillRect/>
          </a:stretch>
        </p:blipFill>
        <p:spPr>
          <a:xfrm>
            <a:off x="2400300" y="1428750"/>
            <a:ext cx="128588" cy="128588"/>
          </a:xfrm>
          <a:prstGeom prst="rect">
            <a:avLst/>
          </a:prstGeom>
        </p:spPr>
      </p:pic>
      <p:sp>
        <p:nvSpPr>
          <p:cNvPr id="17" name="Text 10"/>
          <p:cNvSpPr/>
          <p:nvPr/>
        </p:nvSpPr>
        <p:spPr>
          <a:xfrm>
            <a:off x="2586038" y="1435894"/>
            <a:ext cx="1548603"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Captura y distribución de conocimiento</a:t>
            </a:r>
            <a:endParaRPr lang="en-US" sz="675" dirty="0"/>
          </a:p>
        </p:txBody>
      </p:sp>
      <p:sp>
        <p:nvSpPr>
          <p:cNvPr id="18" name="Shape 11"/>
          <p:cNvSpPr/>
          <p:nvPr/>
        </p:nvSpPr>
        <p:spPr>
          <a:xfrm>
            <a:off x="114300" y="1771650"/>
            <a:ext cx="4400550" cy="3043238"/>
          </a:xfrm>
          <a:prstGeom prst="rect">
            <a:avLst/>
          </a:prstGeom>
          <a:solidFill>
            <a:srgbClr val="FFFFFF"/>
          </a:solidFill>
          <a:ln/>
        </p:spPr>
        <p:txBody>
          <a:bodyPr/>
          <a:lstStyle/>
          <a:p>
            <a:endParaRPr lang="es-PA"/>
          </a:p>
        </p:txBody>
      </p:sp>
      <p:sp>
        <p:nvSpPr>
          <p:cNvPr id="19" name="Text 12"/>
          <p:cNvSpPr/>
          <p:nvPr/>
        </p:nvSpPr>
        <p:spPr>
          <a:xfrm>
            <a:off x="200025" y="1877969"/>
            <a:ext cx="2047035" cy="173124"/>
          </a:xfrm>
          <a:prstGeom prst="rect">
            <a:avLst/>
          </a:prstGeom>
          <a:noFill/>
          <a:ln/>
        </p:spPr>
        <p:txBody>
          <a:bodyPr wrap="none" lIns="0" tIns="0" rIns="0" bIns="0" rtlCol="0" anchor="ctr">
            <a:spAutoFit/>
          </a:bodyPr>
          <a:lstStyle/>
          <a:p>
            <a:pPr marL="0" indent="0">
              <a:buNone/>
            </a:pPr>
            <a:r>
              <a:rPr lang="en-US" sz="1125" b="1" dirty="0">
                <a:solidFill>
                  <a:srgbClr val="059669"/>
                </a:solidFill>
                <a:latin typeface="Segoe UI" pitchFamily="34" charset="0"/>
                <a:ea typeface="Segoe UI" pitchFamily="34" charset="-122"/>
                <a:cs typeface="Segoe UI" pitchFamily="34" charset="-120"/>
              </a:rPr>
              <a:t>Casos de Uso Específicos para </a:t>
            </a:r>
            <a:endParaRPr lang="en-US" sz="1125" dirty="0"/>
          </a:p>
        </p:txBody>
      </p:sp>
      <p:sp>
        <p:nvSpPr>
          <p:cNvPr id="20" name="Shape 13"/>
          <p:cNvSpPr/>
          <p:nvPr/>
        </p:nvSpPr>
        <p:spPr>
          <a:xfrm>
            <a:off x="200025" y="2128838"/>
            <a:ext cx="4229100" cy="771525"/>
          </a:xfrm>
          <a:prstGeom prst="rect">
            <a:avLst/>
          </a:prstGeom>
          <a:solidFill>
            <a:srgbClr val="FFFFFF"/>
          </a:solidFill>
          <a:ln/>
        </p:spPr>
        <p:txBody>
          <a:bodyPr/>
          <a:lstStyle/>
          <a:p>
            <a:endParaRPr lang="es-PA"/>
          </a:p>
        </p:txBody>
      </p:sp>
      <p:pic>
        <p:nvPicPr>
          <p:cNvPr id="21" name="Image 5" descr="preencoded.png"/>
          <p:cNvPicPr>
            <a:picLocks noChangeAspect="1"/>
          </p:cNvPicPr>
          <p:nvPr/>
        </p:nvPicPr>
        <p:blipFill>
          <a:blip r:embed="rId8"/>
          <a:stretch>
            <a:fillRect/>
          </a:stretch>
        </p:blipFill>
        <p:spPr>
          <a:xfrm>
            <a:off x="271463" y="2209205"/>
            <a:ext cx="107156" cy="85725"/>
          </a:xfrm>
          <a:prstGeom prst="rect">
            <a:avLst/>
          </a:prstGeom>
        </p:spPr>
      </p:pic>
      <p:sp>
        <p:nvSpPr>
          <p:cNvPr id="22" name="Text 14"/>
          <p:cNvSpPr/>
          <p:nvPr/>
        </p:nvSpPr>
        <p:spPr>
          <a:xfrm>
            <a:off x="407194" y="2209205"/>
            <a:ext cx="2027960" cy="94655"/>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Automatización de Respuestas a Tickets Nivel 1</a:t>
            </a:r>
            <a:endParaRPr lang="en-US" sz="675" dirty="0"/>
          </a:p>
        </p:txBody>
      </p:sp>
      <p:sp>
        <p:nvSpPr>
          <p:cNvPr id="23" name="Text 15"/>
          <p:cNvSpPr/>
          <p:nvPr/>
        </p:nvSpPr>
        <p:spPr>
          <a:xfrm>
            <a:off x="385763" y="2343150"/>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Clasificación automática por tipo, urgencia y complejidad</a:t>
            </a:r>
            <a:endParaRPr lang="en-US" sz="675" dirty="0"/>
          </a:p>
        </p:txBody>
      </p:sp>
      <p:sp>
        <p:nvSpPr>
          <p:cNvPr id="24" name="Text 16"/>
          <p:cNvSpPr/>
          <p:nvPr/>
        </p:nvSpPr>
        <p:spPr>
          <a:xfrm>
            <a:off x="385763" y="2457450"/>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Generación de respuestas iniciales personalizadas</a:t>
            </a:r>
            <a:endParaRPr lang="en-US" sz="675" dirty="0"/>
          </a:p>
        </p:txBody>
      </p:sp>
      <p:sp>
        <p:nvSpPr>
          <p:cNvPr id="25" name="Text 17"/>
          <p:cNvSpPr/>
          <p:nvPr/>
        </p:nvSpPr>
        <p:spPr>
          <a:xfrm>
            <a:off x="385763" y="2571750"/>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Recomendación de soluciones basadas en casos similares</a:t>
            </a:r>
            <a:endParaRPr lang="en-US" sz="675" dirty="0"/>
          </a:p>
        </p:txBody>
      </p:sp>
      <p:sp>
        <p:nvSpPr>
          <p:cNvPr id="26" name="Text 18"/>
          <p:cNvSpPr/>
          <p:nvPr/>
        </p:nvSpPr>
        <p:spPr>
          <a:xfrm>
            <a:off x="271463" y="2714625"/>
            <a:ext cx="4157663" cy="114300"/>
          </a:xfrm>
          <a:prstGeom prst="rect">
            <a:avLst/>
          </a:prstGeom>
          <a:noFill/>
          <a:ln/>
        </p:spPr>
        <p:txBody>
          <a:bodyPr wrap="none" lIns="0" tIns="0" rIns="0" bIns="0" rtlCol="0" anchor="ctr">
            <a:spAutoFit/>
          </a:bodyPr>
          <a:lstStyle/>
          <a:p>
            <a:pPr marL="0" indent="0">
              <a:buNone/>
            </a:pPr>
            <a:r>
              <a:rPr lang="en-US" sz="675" i="1" dirty="0">
                <a:solidFill>
                  <a:srgbClr val="1D4ED8"/>
                </a:solidFill>
                <a:latin typeface="Segoe UI" pitchFamily="34" charset="0"/>
                <a:ea typeface="Segoe UI" pitchFamily="34" charset="-122"/>
                <a:cs typeface="Segoe UI" pitchFamily="34" charset="-120"/>
              </a:rPr>
              <a:t>Beneficio: Reducción de 40-60% en tiempo de respuesta inicial</a:t>
            </a:r>
            <a:endParaRPr lang="en-US" sz="675" dirty="0"/>
          </a:p>
        </p:txBody>
      </p:sp>
      <p:sp>
        <p:nvSpPr>
          <p:cNvPr id="27" name="Shape 19"/>
          <p:cNvSpPr/>
          <p:nvPr/>
        </p:nvSpPr>
        <p:spPr>
          <a:xfrm>
            <a:off x="200025" y="3014663"/>
            <a:ext cx="4229100" cy="771525"/>
          </a:xfrm>
          <a:prstGeom prst="rect">
            <a:avLst/>
          </a:prstGeom>
          <a:solidFill>
            <a:srgbClr val="FFFFFF"/>
          </a:solidFill>
          <a:ln/>
        </p:spPr>
        <p:txBody>
          <a:bodyPr/>
          <a:lstStyle/>
          <a:p>
            <a:endParaRPr lang="es-PA"/>
          </a:p>
        </p:txBody>
      </p:sp>
      <p:pic>
        <p:nvPicPr>
          <p:cNvPr id="28" name="Image 6" descr="preencoded.png"/>
          <p:cNvPicPr>
            <a:picLocks noChangeAspect="1"/>
          </p:cNvPicPr>
          <p:nvPr/>
        </p:nvPicPr>
        <p:blipFill>
          <a:blip r:embed="rId9"/>
          <a:stretch>
            <a:fillRect/>
          </a:stretch>
        </p:blipFill>
        <p:spPr>
          <a:xfrm>
            <a:off x="271463" y="3095030"/>
            <a:ext cx="96441" cy="85725"/>
          </a:xfrm>
          <a:prstGeom prst="rect">
            <a:avLst/>
          </a:prstGeom>
        </p:spPr>
      </p:pic>
      <p:sp>
        <p:nvSpPr>
          <p:cNvPr id="29" name="Text 20"/>
          <p:cNvSpPr/>
          <p:nvPr/>
        </p:nvSpPr>
        <p:spPr>
          <a:xfrm>
            <a:off x="396478" y="3095030"/>
            <a:ext cx="1695915" cy="94655"/>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Asistente de Diagnóstico para Técnicos</a:t>
            </a:r>
            <a:endParaRPr lang="en-US" sz="675" dirty="0"/>
          </a:p>
        </p:txBody>
      </p:sp>
      <p:sp>
        <p:nvSpPr>
          <p:cNvPr id="30" name="Text 21"/>
          <p:cNvSpPr/>
          <p:nvPr/>
        </p:nvSpPr>
        <p:spPr>
          <a:xfrm>
            <a:off x="385763" y="3228975"/>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Análisis de síntomas y correlación con base de conocimiento</a:t>
            </a:r>
            <a:endParaRPr lang="en-US" sz="675" dirty="0"/>
          </a:p>
        </p:txBody>
      </p:sp>
      <p:sp>
        <p:nvSpPr>
          <p:cNvPr id="31" name="Text 22"/>
          <p:cNvSpPr/>
          <p:nvPr/>
        </p:nvSpPr>
        <p:spPr>
          <a:xfrm>
            <a:off x="385763" y="3343275"/>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Generación de árboles de decisión para diagnóstico</a:t>
            </a:r>
            <a:endParaRPr lang="en-US" sz="675" dirty="0"/>
          </a:p>
        </p:txBody>
      </p:sp>
      <p:sp>
        <p:nvSpPr>
          <p:cNvPr id="32" name="Text 23"/>
          <p:cNvSpPr/>
          <p:nvPr/>
        </p:nvSpPr>
        <p:spPr>
          <a:xfrm>
            <a:off x="385763" y="3457575"/>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Recomendación de comandos específicos y verificaciones</a:t>
            </a:r>
            <a:endParaRPr lang="en-US" sz="675" dirty="0"/>
          </a:p>
        </p:txBody>
      </p:sp>
      <p:sp>
        <p:nvSpPr>
          <p:cNvPr id="33" name="Text 24"/>
          <p:cNvSpPr/>
          <p:nvPr/>
        </p:nvSpPr>
        <p:spPr>
          <a:xfrm>
            <a:off x="271463" y="3600450"/>
            <a:ext cx="4157663" cy="114300"/>
          </a:xfrm>
          <a:prstGeom prst="rect">
            <a:avLst/>
          </a:prstGeom>
          <a:noFill/>
          <a:ln/>
        </p:spPr>
        <p:txBody>
          <a:bodyPr wrap="none" lIns="0" tIns="0" rIns="0" bIns="0" rtlCol="0" anchor="ctr">
            <a:spAutoFit/>
          </a:bodyPr>
          <a:lstStyle/>
          <a:p>
            <a:pPr marL="0" indent="0">
              <a:buNone/>
            </a:pPr>
            <a:r>
              <a:rPr lang="en-US" sz="675" i="1" dirty="0">
                <a:solidFill>
                  <a:srgbClr val="047857"/>
                </a:solidFill>
                <a:latin typeface="Segoe UI" pitchFamily="34" charset="0"/>
                <a:ea typeface="Segoe UI" pitchFamily="34" charset="-122"/>
                <a:cs typeface="Segoe UI" pitchFamily="34" charset="-120"/>
              </a:rPr>
              <a:t>Beneficio: Aumento de 30% en resolución en primer contacto</a:t>
            </a:r>
            <a:endParaRPr lang="en-US" sz="675" dirty="0"/>
          </a:p>
        </p:txBody>
      </p:sp>
      <p:sp>
        <p:nvSpPr>
          <p:cNvPr id="34" name="Shape 25"/>
          <p:cNvSpPr/>
          <p:nvPr/>
        </p:nvSpPr>
        <p:spPr>
          <a:xfrm>
            <a:off x="200025" y="3900488"/>
            <a:ext cx="4229100" cy="771525"/>
          </a:xfrm>
          <a:prstGeom prst="rect">
            <a:avLst/>
          </a:prstGeom>
          <a:solidFill>
            <a:srgbClr val="FFFFFF"/>
          </a:solidFill>
          <a:ln/>
        </p:spPr>
        <p:txBody>
          <a:bodyPr/>
          <a:lstStyle/>
          <a:p>
            <a:endParaRPr lang="es-PA"/>
          </a:p>
        </p:txBody>
      </p:sp>
      <p:pic>
        <p:nvPicPr>
          <p:cNvPr id="35" name="Image 7" descr="preencoded.png"/>
          <p:cNvPicPr>
            <a:picLocks noChangeAspect="1"/>
          </p:cNvPicPr>
          <p:nvPr/>
        </p:nvPicPr>
        <p:blipFill>
          <a:blip r:embed="rId10"/>
          <a:stretch>
            <a:fillRect/>
          </a:stretch>
        </p:blipFill>
        <p:spPr>
          <a:xfrm>
            <a:off x="271463" y="3980855"/>
            <a:ext cx="64294" cy="85725"/>
          </a:xfrm>
          <a:prstGeom prst="rect">
            <a:avLst/>
          </a:prstGeom>
        </p:spPr>
      </p:pic>
      <p:sp>
        <p:nvSpPr>
          <p:cNvPr id="36" name="Text 26"/>
          <p:cNvSpPr/>
          <p:nvPr/>
        </p:nvSpPr>
        <p:spPr>
          <a:xfrm>
            <a:off x="364331" y="3980855"/>
            <a:ext cx="1906963" cy="94655"/>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Documentación Automática de Resoluciones</a:t>
            </a:r>
            <a:endParaRPr lang="en-US" sz="675" dirty="0"/>
          </a:p>
        </p:txBody>
      </p:sp>
      <p:sp>
        <p:nvSpPr>
          <p:cNvPr id="37" name="Text 27"/>
          <p:cNvSpPr/>
          <p:nvPr/>
        </p:nvSpPr>
        <p:spPr>
          <a:xfrm>
            <a:off x="385763" y="4114800"/>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Generación de documentación detallada de problemas resueltos</a:t>
            </a:r>
            <a:endParaRPr lang="en-US" sz="675" dirty="0"/>
          </a:p>
        </p:txBody>
      </p:sp>
      <p:sp>
        <p:nvSpPr>
          <p:cNvPr id="38" name="Text 28"/>
          <p:cNvSpPr/>
          <p:nvPr/>
        </p:nvSpPr>
        <p:spPr>
          <a:xfrm>
            <a:off x="385763" y="4229100"/>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Extracción de pasos clave y comandos utilizados</a:t>
            </a:r>
            <a:endParaRPr lang="en-US" sz="675" dirty="0"/>
          </a:p>
        </p:txBody>
      </p:sp>
      <p:sp>
        <p:nvSpPr>
          <p:cNvPr id="39" name="Text 29"/>
          <p:cNvSpPr/>
          <p:nvPr/>
        </p:nvSpPr>
        <p:spPr>
          <a:xfrm>
            <a:off x="385763" y="4343400"/>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Creación de guías de troubleshooting reutilizables</a:t>
            </a:r>
            <a:endParaRPr lang="en-US" sz="675" dirty="0"/>
          </a:p>
        </p:txBody>
      </p:sp>
      <p:sp>
        <p:nvSpPr>
          <p:cNvPr id="40" name="Text 30"/>
          <p:cNvSpPr/>
          <p:nvPr/>
        </p:nvSpPr>
        <p:spPr>
          <a:xfrm>
            <a:off x="271463" y="4486275"/>
            <a:ext cx="4157663" cy="114300"/>
          </a:xfrm>
          <a:prstGeom prst="rect">
            <a:avLst/>
          </a:prstGeom>
          <a:noFill/>
          <a:ln/>
        </p:spPr>
        <p:txBody>
          <a:bodyPr wrap="none" lIns="0" tIns="0" rIns="0" bIns="0" rtlCol="0" anchor="ctr">
            <a:spAutoFit/>
          </a:bodyPr>
          <a:lstStyle/>
          <a:p>
            <a:pPr marL="0" indent="0">
              <a:buNone/>
            </a:pPr>
            <a:r>
              <a:rPr lang="en-US" sz="675" i="1" dirty="0">
                <a:solidFill>
                  <a:srgbClr val="6D28D9"/>
                </a:solidFill>
                <a:latin typeface="Segoe UI" pitchFamily="34" charset="0"/>
                <a:ea typeface="Segoe UI" pitchFamily="34" charset="-122"/>
                <a:cs typeface="Segoe UI" pitchFamily="34" charset="-120"/>
              </a:rPr>
              <a:t>Beneficio: Captura sistemática de conocimiento técnico</a:t>
            </a:r>
            <a:endParaRPr lang="en-US" sz="675" dirty="0"/>
          </a:p>
        </p:txBody>
      </p:sp>
      <p:sp>
        <p:nvSpPr>
          <p:cNvPr id="41" name="Shape 31"/>
          <p:cNvSpPr/>
          <p:nvPr/>
        </p:nvSpPr>
        <p:spPr>
          <a:xfrm>
            <a:off x="4629150" y="614363"/>
            <a:ext cx="4400550" cy="2350294"/>
          </a:xfrm>
          <a:prstGeom prst="rect">
            <a:avLst/>
          </a:prstGeom>
          <a:solidFill>
            <a:srgbClr val="FFFFFF"/>
          </a:solidFill>
          <a:ln/>
        </p:spPr>
        <p:txBody>
          <a:bodyPr/>
          <a:lstStyle/>
          <a:p>
            <a:endParaRPr lang="es-PA"/>
          </a:p>
        </p:txBody>
      </p:sp>
      <p:sp>
        <p:nvSpPr>
          <p:cNvPr id="42" name="Text 32"/>
          <p:cNvSpPr/>
          <p:nvPr/>
        </p:nvSpPr>
        <p:spPr>
          <a:xfrm>
            <a:off x="4714875" y="720682"/>
            <a:ext cx="2662588" cy="173124"/>
          </a:xfrm>
          <a:prstGeom prst="rect">
            <a:avLst/>
          </a:prstGeom>
          <a:noFill/>
          <a:ln/>
        </p:spPr>
        <p:txBody>
          <a:bodyPr wrap="none" lIns="0" tIns="0" rIns="0" bIns="0" rtlCol="0" anchor="ctr">
            <a:spAutoFit/>
          </a:bodyPr>
          <a:lstStyle/>
          <a:p>
            <a:pPr marL="0" indent="0">
              <a:buNone/>
            </a:pPr>
            <a:r>
              <a:rPr lang="en-US" sz="1125" b="1" dirty="0">
                <a:solidFill>
                  <a:srgbClr val="059669"/>
                </a:solidFill>
                <a:latin typeface="Segoe UI" pitchFamily="34" charset="0"/>
                <a:ea typeface="Segoe UI" pitchFamily="34" charset="-122"/>
                <a:cs typeface="Segoe UI" pitchFamily="34" charset="-120"/>
              </a:rPr>
              <a:t>Implementación </a:t>
            </a:r>
            <a:r>
              <a:rPr lang="en-US" sz="1125" b="1" dirty="0" err="1">
                <a:solidFill>
                  <a:srgbClr val="059669"/>
                </a:solidFill>
                <a:latin typeface="Segoe UI" pitchFamily="34" charset="0"/>
                <a:ea typeface="Segoe UI" pitchFamily="34" charset="-122"/>
                <a:cs typeface="Segoe UI" pitchFamily="34" charset="-120"/>
              </a:rPr>
              <a:t>en</a:t>
            </a:r>
            <a:r>
              <a:rPr lang="en-US" sz="1125" b="1" dirty="0">
                <a:solidFill>
                  <a:srgbClr val="059669"/>
                </a:solidFill>
                <a:latin typeface="Segoe UI" pitchFamily="34" charset="0"/>
                <a:ea typeface="Segoe UI" pitchFamily="34" charset="-122"/>
                <a:cs typeface="Segoe UI" pitchFamily="34" charset="-120"/>
              </a:rPr>
              <a:t> : Enfoque por Fases</a:t>
            </a:r>
            <a:endParaRPr lang="en-US" sz="1125" dirty="0"/>
          </a:p>
        </p:txBody>
      </p:sp>
      <p:sp>
        <p:nvSpPr>
          <p:cNvPr id="43" name="Shape 33"/>
          <p:cNvSpPr/>
          <p:nvPr/>
        </p:nvSpPr>
        <p:spPr>
          <a:xfrm>
            <a:off x="4714875" y="971550"/>
            <a:ext cx="845809" cy="217884"/>
          </a:xfrm>
          <a:prstGeom prst="rect">
            <a:avLst/>
          </a:prstGeom>
          <a:solidFill>
            <a:srgbClr val="E9ECEF"/>
          </a:solidFill>
          <a:ln/>
        </p:spPr>
        <p:txBody>
          <a:bodyPr/>
          <a:lstStyle/>
          <a:p>
            <a:endParaRPr lang="es-PA"/>
          </a:p>
        </p:txBody>
      </p:sp>
      <p:sp>
        <p:nvSpPr>
          <p:cNvPr id="44" name="Text 34"/>
          <p:cNvSpPr/>
          <p:nvPr/>
        </p:nvSpPr>
        <p:spPr>
          <a:xfrm>
            <a:off x="4714875" y="971550"/>
            <a:ext cx="917246" cy="217884"/>
          </a:xfrm>
          <a:prstGeom prst="rect">
            <a:avLst/>
          </a:prstGeom>
          <a:noFill/>
          <a:ln/>
        </p:spPr>
        <p:txBody>
          <a:bodyPr wrap="square" lIns="51054" tIns="51054" rIns="51054" bIns="51054"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Fase</a:t>
            </a:r>
            <a:endParaRPr lang="en-US" sz="675" dirty="0"/>
          </a:p>
        </p:txBody>
      </p:sp>
      <p:sp>
        <p:nvSpPr>
          <p:cNvPr id="45" name="Shape 35"/>
          <p:cNvSpPr/>
          <p:nvPr/>
        </p:nvSpPr>
        <p:spPr>
          <a:xfrm>
            <a:off x="5560684" y="971550"/>
            <a:ext cx="1691618" cy="217884"/>
          </a:xfrm>
          <a:prstGeom prst="rect">
            <a:avLst/>
          </a:prstGeom>
          <a:solidFill>
            <a:srgbClr val="E9ECEF"/>
          </a:solidFill>
          <a:ln/>
        </p:spPr>
        <p:txBody>
          <a:bodyPr/>
          <a:lstStyle/>
          <a:p>
            <a:endParaRPr lang="es-PA"/>
          </a:p>
        </p:txBody>
      </p:sp>
      <p:sp>
        <p:nvSpPr>
          <p:cNvPr id="46" name="Text 36"/>
          <p:cNvSpPr/>
          <p:nvPr/>
        </p:nvSpPr>
        <p:spPr>
          <a:xfrm>
            <a:off x="5560684" y="971550"/>
            <a:ext cx="1763055" cy="217884"/>
          </a:xfrm>
          <a:prstGeom prst="rect">
            <a:avLst/>
          </a:prstGeom>
          <a:noFill/>
          <a:ln/>
        </p:spPr>
        <p:txBody>
          <a:bodyPr wrap="square" lIns="51054" tIns="51054" rIns="51054" bIns="51054"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Descripción</a:t>
            </a:r>
            <a:endParaRPr lang="en-US" sz="675" dirty="0"/>
          </a:p>
        </p:txBody>
      </p:sp>
      <p:sp>
        <p:nvSpPr>
          <p:cNvPr id="47" name="Shape 37"/>
          <p:cNvSpPr/>
          <p:nvPr/>
        </p:nvSpPr>
        <p:spPr>
          <a:xfrm>
            <a:off x="7252302" y="971550"/>
            <a:ext cx="1691673" cy="217884"/>
          </a:xfrm>
          <a:prstGeom prst="rect">
            <a:avLst/>
          </a:prstGeom>
          <a:solidFill>
            <a:srgbClr val="E9ECEF"/>
          </a:solidFill>
          <a:ln/>
        </p:spPr>
        <p:txBody>
          <a:bodyPr/>
          <a:lstStyle/>
          <a:p>
            <a:endParaRPr lang="es-PA"/>
          </a:p>
        </p:txBody>
      </p:sp>
      <p:sp>
        <p:nvSpPr>
          <p:cNvPr id="48" name="Text 38"/>
          <p:cNvSpPr/>
          <p:nvPr/>
        </p:nvSpPr>
        <p:spPr>
          <a:xfrm>
            <a:off x="7252302" y="971550"/>
            <a:ext cx="1763111" cy="217884"/>
          </a:xfrm>
          <a:prstGeom prst="rect">
            <a:avLst/>
          </a:prstGeom>
          <a:noFill/>
          <a:ln/>
        </p:spPr>
        <p:txBody>
          <a:bodyPr wrap="square" lIns="51054" tIns="51054" rIns="51054" bIns="51054"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Métricas de Éxito</a:t>
            </a:r>
            <a:endParaRPr lang="en-US" sz="675" dirty="0"/>
          </a:p>
        </p:txBody>
      </p:sp>
      <p:sp>
        <p:nvSpPr>
          <p:cNvPr id="49" name="Text 39"/>
          <p:cNvSpPr/>
          <p:nvPr/>
        </p:nvSpPr>
        <p:spPr>
          <a:xfrm>
            <a:off x="4757738" y="1380530"/>
            <a:ext cx="366871" cy="94655"/>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Fase 1:</a:t>
            </a:r>
            <a:endParaRPr lang="en-US" sz="675" dirty="0"/>
          </a:p>
        </p:txBody>
      </p:sp>
      <p:sp>
        <p:nvSpPr>
          <p:cNvPr id="50" name="Text 40"/>
          <p:cNvSpPr/>
          <p:nvPr/>
        </p:nvSpPr>
        <p:spPr>
          <a:xfrm>
            <a:off x="4757738" y="1509117"/>
            <a:ext cx="581183" cy="223242"/>
          </a:xfrm>
          <a:prstGeom prst="rect">
            <a:avLst/>
          </a:prstGeom>
          <a:noFill/>
          <a:ln/>
        </p:spPr>
        <p:txBody>
          <a:bodyPr wrap="squar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Asistente de Diagnóstico</a:t>
            </a:r>
            <a:endParaRPr lang="en-US" sz="675" dirty="0"/>
          </a:p>
        </p:txBody>
      </p:sp>
      <p:sp>
        <p:nvSpPr>
          <p:cNvPr id="51" name="Text 41"/>
          <p:cNvSpPr/>
          <p:nvPr/>
        </p:nvSpPr>
        <p:spPr>
          <a:xfrm>
            <a:off x="5560684" y="1189434"/>
            <a:ext cx="1763055" cy="735806"/>
          </a:xfrm>
          <a:prstGeom prst="rect">
            <a:avLst/>
          </a:prstGeom>
          <a:noFill/>
          <a:ln/>
        </p:spPr>
        <p:txBody>
          <a:bodyPr wrap="square" lIns="51054" tIns="51054" rIns="51054" bIns="51054"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Implementar asistentes de IA para técnicos de soporte nivel 1 y 2 con integración a sistema de tickets</a:t>
            </a:r>
            <a:endParaRPr lang="en-US" sz="675" dirty="0"/>
          </a:p>
        </p:txBody>
      </p:sp>
      <p:sp>
        <p:nvSpPr>
          <p:cNvPr id="52" name="Text 42"/>
          <p:cNvSpPr/>
          <p:nvPr/>
        </p:nvSpPr>
        <p:spPr>
          <a:xfrm>
            <a:off x="7295164" y="1251942"/>
            <a:ext cx="1307083" cy="223242"/>
          </a:xfrm>
          <a:prstGeom prst="rect">
            <a:avLst/>
          </a:prstGeom>
          <a:noFill/>
          <a:ln/>
        </p:spPr>
        <p:txBody>
          <a:bodyPr wrap="squar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Reducción de tiempo medio de resolución</a:t>
            </a:r>
            <a:endParaRPr lang="en-US" sz="675" dirty="0"/>
          </a:p>
        </p:txBody>
      </p:sp>
      <p:sp>
        <p:nvSpPr>
          <p:cNvPr id="53" name="Text 43"/>
          <p:cNvSpPr/>
          <p:nvPr/>
        </p:nvSpPr>
        <p:spPr>
          <a:xfrm>
            <a:off x="7295164" y="1509117"/>
            <a:ext cx="1383264" cy="223242"/>
          </a:xfrm>
          <a:prstGeom prst="rect">
            <a:avLst/>
          </a:prstGeom>
          <a:noFill/>
          <a:ln/>
        </p:spPr>
        <p:txBody>
          <a:bodyPr wrap="squar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Aumento de resolución en primer contacto</a:t>
            </a:r>
            <a:endParaRPr lang="en-US" sz="675" dirty="0"/>
          </a:p>
        </p:txBody>
      </p:sp>
      <p:sp>
        <p:nvSpPr>
          <p:cNvPr id="54" name="Text 44"/>
          <p:cNvSpPr/>
          <p:nvPr/>
        </p:nvSpPr>
        <p:spPr>
          <a:xfrm>
            <a:off x="7295164" y="1766292"/>
            <a:ext cx="1044941"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Satisfacción de técnicos</a:t>
            </a:r>
            <a:endParaRPr lang="en-US" sz="675" dirty="0"/>
          </a:p>
        </p:txBody>
      </p:sp>
      <p:sp>
        <p:nvSpPr>
          <p:cNvPr id="55" name="Text 45"/>
          <p:cNvSpPr/>
          <p:nvPr/>
        </p:nvSpPr>
        <p:spPr>
          <a:xfrm>
            <a:off x="4757738" y="1987748"/>
            <a:ext cx="366871" cy="94655"/>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Fase 2:</a:t>
            </a:r>
            <a:endParaRPr lang="en-US" sz="675" dirty="0"/>
          </a:p>
        </p:txBody>
      </p:sp>
      <p:sp>
        <p:nvSpPr>
          <p:cNvPr id="56" name="Text 46"/>
          <p:cNvSpPr/>
          <p:nvPr/>
        </p:nvSpPr>
        <p:spPr>
          <a:xfrm>
            <a:off x="4757738" y="2116336"/>
            <a:ext cx="709659" cy="223242"/>
          </a:xfrm>
          <a:prstGeom prst="rect">
            <a:avLst/>
          </a:prstGeom>
          <a:noFill/>
          <a:ln/>
        </p:spPr>
        <p:txBody>
          <a:bodyPr wrap="squar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Automatización de Respuestas</a:t>
            </a:r>
            <a:endParaRPr lang="en-US" sz="675" dirty="0"/>
          </a:p>
        </p:txBody>
      </p:sp>
      <p:sp>
        <p:nvSpPr>
          <p:cNvPr id="57" name="Text 47"/>
          <p:cNvSpPr/>
          <p:nvPr/>
        </p:nvSpPr>
        <p:spPr>
          <a:xfrm>
            <a:off x="5560684" y="1925241"/>
            <a:ext cx="1763055" cy="478631"/>
          </a:xfrm>
          <a:prstGeom prst="rect">
            <a:avLst/>
          </a:prstGeom>
          <a:noFill/>
          <a:ln/>
        </p:spPr>
        <p:txBody>
          <a:bodyPr wrap="square" lIns="51054" tIns="51054" rIns="51054" bIns="51054"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Implementar clasificación automática y respuestas iniciales con integración a email/tickets</a:t>
            </a:r>
            <a:endParaRPr lang="en-US" sz="675" dirty="0"/>
          </a:p>
        </p:txBody>
      </p:sp>
      <p:sp>
        <p:nvSpPr>
          <p:cNvPr id="58" name="Text 48"/>
          <p:cNvSpPr/>
          <p:nvPr/>
        </p:nvSpPr>
        <p:spPr>
          <a:xfrm>
            <a:off x="7295164" y="1987748"/>
            <a:ext cx="1240250"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Tiempo de primera respuesta</a:t>
            </a:r>
            <a:endParaRPr lang="en-US" sz="675" dirty="0"/>
          </a:p>
        </p:txBody>
      </p:sp>
      <p:sp>
        <p:nvSpPr>
          <p:cNvPr id="59" name="Text 49"/>
          <p:cNvSpPr/>
          <p:nvPr/>
        </p:nvSpPr>
        <p:spPr>
          <a:xfrm>
            <a:off x="7295164" y="2116336"/>
            <a:ext cx="1082976"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Precisión de clasificación</a:t>
            </a:r>
            <a:endParaRPr lang="en-US" sz="675" dirty="0"/>
          </a:p>
        </p:txBody>
      </p:sp>
      <p:sp>
        <p:nvSpPr>
          <p:cNvPr id="60" name="Text 50"/>
          <p:cNvSpPr/>
          <p:nvPr/>
        </p:nvSpPr>
        <p:spPr>
          <a:xfrm>
            <a:off x="7295164" y="2244923"/>
            <a:ext cx="1021110"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Satisfacción de clientes</a:t>
            </a:r>
            <a:endParaRPr lang="en-US" sz="675" dirty="0"/>
          </a:p>
        </p:txBody>
      </p:sp>
      <p:sp>
        <p:nvSpPr>
          <p:cNvPr id="61" name="Text 51"/>
          <p:cNvSpPr/>
          <p:nvPr/>
        </p:nvSpPr>
        <p:spPr>
          <a:xfrm>
            <a:off x="4757738" y="2466380"/>
            <a:ext cx="366871" cy="94655"/>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Fase 3:</a:t>
            </a:r>
            <a:endParaRPr lang="en-US" sz="675" dirty="0"/>
          </a:p>
        </p:txBody>
      </p:sp>
      <p:sp>
        <p:nvSpPr>
          <p:cNvPr id="62" name="Text 52"/>
          <p:cNvSpPr/>
          <p:nvPr/>
        </p:nvSpPr>
        <p:spPr>
          <a:xfrm>
            <a:off x="4757738" y="2594967"/>
            <a:ext cx="714459" cy="223242"/>
          </a:xfrm>
          <a:prstGeom prst="rect">
            <a:avLst/>
          </a:prstGeom>
          <a:noFill/>
          <a:ln/>
        </p:spPr>
        <p:txBody>
          <a:bodyPr wrap="squar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Documentación Automática</a:t>
            </a:r>
            <a:endParaRPr lang="en-US" sz="675" dirty="0"/>
          </a:p>
        </p:txBody>
      </p:sp>
      <p:sp>
        <p:nvSpPr>
          <p:cNvPr id="63" name="Text 53"/>
          <p:cNvSpPr/>
          <p:nvPr/>
        </p:nvSpPr>
        <p:spPr>
          <a:xfrm>
            <a:off x="5560684" y="2403872"/>
            <a:ext cx="1763055" cy="475059"/>
          </a:xfrm>
          <a:prstGeom prst="rect">
            <a:avLst/>
          </a:prstGeom>
          <a:noFill/>
          <a:ln/>
        </p:spPr>
        <p:txBody>
          <a:bodyPr wrap="square" lIns="51054" tIns="51054" rIns="51054" bIns="51054"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Implementar generación automática de documentación de resoluciones con sistema de gestión de conocimiento</a:t>
            </a:r>
            <a:endParaRPr lang="en-US" sz="675" dirty="0"/>
          </a:p>
        </p:txBody>
      </p:sp>
      <p:sp>
        <p:nvSpPr>
          <p:cNvPr id="64" name="Text 54"/>
          <p:cNvSpPr/>
          <p:nvPr/>
        </p:nvSpPr>
        <p:spPr>
          <a:xfrm>
            <a:off x="7295164" y="2466380"/>
            <a:ext cx="1307083"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Completitud de documentación</a:t>
            </a:r>
            <a:endParaRPr lang="en-US" sz="675" dirty="0"/>
          </a:p>
        </p:txBody>
      </p:sp>
      <p:sp>
        <p:nvSpPr>
          <p:cNvPr id="65" name="Text 55"/>
          <p:cNvSpPr/>
          <p:nvPr/>
        </p:nvSpPr>
        <p:spPr>
          <a:xfrm>
            <a:off x="7295164" y="2594967"/>
            <a:ext cx="1159325"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Reutilización de soluciones</a:t>
            </a:r>
            <a:endParaRPr lang="en-US" sz="675" dirty="0"/>
          </a:p>
        </p:txBody>
      </p:sp>
      <p:sp>
        <p:nvSpPr>
          <p:cNvPr id="66" name="Text 56"/>
          <p:cNvSpPr/>
          <p:nvPr/>
        </p:nvSpPr>
        <p:spPr>
          <a:xfrm>
            <a:off x="7295164" y="2723555"/>
            <a:ext cx="1559570"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Crecimiento de base de conocimiento</a:t>
            </a:r>
            <a:endParaRPr lang="en-US" sz="675" dirty="0"/>
          </a:p>
        </p:txBody>
      </p:sp>
      <p:sp>
        <p:nvSpPr>
          <p:cNvPr id="67" name="Shape 57"/>
          <p:cNvSpPr/>
          <p:nvPr/>
        </p:nvSpPr>
        <p:spPr>
          <a:xfrm>
            <a:off x="4629150" y="3036094"/>
            <a:ext cx="4400550" cy="1928813"/>
          </a:xfrm>
          <a:prstGeom prst="rect">
            <a:avLst/>
          </a:prstGeom>
          <a:solidFill>
            <a:srgbClr val="FFFFFF"/>
          </a:solidFill>
          <a:ln/>
        </p:spPr>
        <p:txBody>
          <a:bodyPr/>
          <a:lstStyle/>
          <a:p>
            <a:endParaRPr lang="es-PA"/>
          </a:p>
        </p:txBody>
      </p:sp>
      <p:sp>
        <p:nvSpPr>
          <p:cNvPr id="68" name="Text 58"/>
          <p:cNvSpPr/>
          <p:nvPr/>
        </p:nvSpPr>
        <p:spPr>
          <a:xfrm>
            <a:off x="4714875" y="3121819"/>
            <a:ext cx="4300538" cy="214313"/>
          </a:xfrm>
          <a:prstGeom prst="rect">
            <a:avLst/>
          </a:prstGeom>
          <a:noFill/>
          <a:ln/>
        </p:spPr>
        <p:txBody>
          <a:bodyPr wrap="none" lIns="0" tIns="0" rIns="0" bIns="0" rtlCol="0" anchor="ctr">
            <a:spAutoFit/>
          </a:bodyPr>
          <a:lstStyle/>
          <a:p>
            <a:pPr marL="0" indent="0">
              <a:buNone/>
            </a:pPr>
            <a:r>
              <a:rPr lang="en-US" sz="1125" b="1" dirty="0">
                <a:solidFill>
                  <a:srgbClr val="059669"/>
                </a:solidFill>
                <a:latin typeface="Segoe UI" pitchFamily="34" charset="0"/>
                <a:ea typeface="Segoe UI" pitchFamily="34" charset="-122"/>
                <a:cs typeface="Segoe UI" pitchFamily="34" charset="-120"/>
              </a:rPr>
              <a:t>Ejercicio Práctico con Perplexity</a:t>
            </a:r>
            <a:endParaRPr lang="en-US" sz="1125" dirty="0"/>
          </a:p>
        </p:txBody>
      </p:sp>
      <p:sp>
        <p:nvSpPr>
          <p:cNvPr id="69" name="Shape 59"/>
          <p:cNvSpPr/>
          <p:nvPr/>
        </p:nvSpPr>
        <p:spPr>
          <a:xfrm>
            <a:off x="4714875" y="3393281"/>
            <a:ext cx="4229100" cy="171450"/>
          </a:xfrm>
          <a:prstGeom prst="rect">
            <a:avLst/>
          </a:prstGeom>
          <a:solidFill>
            <a:srgbClr val="EEF2FF"/>
          </a:solidFill>
          <a:ln/>
        </p:spPr>
        <p:txBody>
          <a:bodyPr/>
          <a:lstStyle/>
          <a:p>
            <a:endParaRPr lang="es-PA"/>
          </a:p>
        </p:txBody>
      </p:sp>
      <p:pic>
        <p:nvPicPr>
          <p:cNvPr id="70" name="Image 8" descr="preencoded.png"/>
          <p:cNvPicPr>
            <a:picLocks noChangeAspect="1"/>
          </p:cNvPicPr>
          <p:nvPr/>
        </p:nvPicPr>
        <p:blipFill>
          <a:blip r:embed="rId11"/>
          <a:stretch>
            <a:fillRect/>
          </a:stretch>
        </p:blipFill>
        <p:spPr>
          <a:xfrm>
            <a:off x="4743450" y="3430786"/>
            <a:ext cx="107156" cy="85725"/>
          </a:xfrm>
          <a:prstGeom prst="rect">
            <a:avLst/>
          </a:prstGeom>
        </p:spPr>
      </p:pic>
      <p:sp>
        <p:nvSpPr>
          <p:cNvPr id="71" name="Text 60"/>
          <p:cNvSpPr/>
          <p:nvPr/>
        </p:nvSpPr>
        <p:spPr>
          <a:xfrm>
            <a:off x="4879181" y="3430786"/>
            <a:ext cx="1033890" cy="94655"/>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Herramienta: Perplexity</a:t>
            </a:r>
            <a:endParaRPr lang="en-US" sz="675" dirty="0"/>
          </a:p>
        </p:txBody>
      </p:sp>
      <p:sp>
        <p:nvSpPr>
          <p:cNvPr id="72" name="Text 61"/>
          <p:cNvSpPr/>
          <p:nvPr/>
        </p:nvSpPr>
        <p:spPr>
          <a:xfrm>
            <a:off x="4714875" y="3593306"/>
            <a:ext cx="4300538" cy="114300"/>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Diseño de Flujo de Trabajo para Soporte Técnico Asistido por IA</a:t>
            </a:r>
            <a:endParaRPr lang="en-US" sz="675" dirty="0"/>
          </a:p>
        </p:txBody>
      </p:sp>
      <p:sp>
        <p:nvSpPr>
          <p:cNvPr id="73" name="Text 62"/>
          <p:cNvSpPr/>
          <p:nvPr/>
        </p:nvSpPr>
        <p:spPr>
          <a:xfrm>
            <a:off x="4829175" y="3707606"/>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Acceda a Perplexity (perplexity.ai)</a:t>
            </a:r>
            <a:endParaRPr lang="en-US" sz="675" dirty="0"/>
          </a:p>
        </p:txBody>
      </p:sp>
      <p:sp>
        <p:nvSpPr>
          <p:cNvPr id="74" name="Text 63"/>
          <p:cNvSpPr/>
          <p:nvPr/>
        </p:nvSpPr>
        <p:spPr>
          <a:xfrm>
            <a:off x="4829175" y="3821906"/>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Investigue mejores prácticas en automatización de soporte técnico</a:t>
            </a:r>
            <a:endParaRPr lang="en-US" sz="675" dirty="0"/>
          </a:p>
        </p:txBody>
      </p:sp>
      <p:sp>
        <p:nvSpPr>
          <p:cNvPr id="75" name="Text 64"/>
          <p:cNvSpPr/>
          <p:nvPr/>
        </p:nvSpPr>
        <p:spPr>
          <a:xfrm>
            <a:off x="4829175" y="3941418"/>
            <a:ext cx="2409314" cy="10387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Diseñe un flujo de trabajo para un tipo de incidente común </a:t>
            </a:r>
            <a:r>
              <a:rPr lang="en-US" sz="675" dirty="0" err="1">
                <a:solidFill>
                  <a:srgbClr val="374151"/>
                </a:solidFill>
                <a:latin typeface="Segoe UI" pitchFamily="34" charset="0"/>
                <a:ea typeface="Segoe UI" pitchFamily="34" charset="-122"/>
                <a:cs typeface="Segoe UI" pitchFamily="34" charset="-120"/>
              </a:rPr>
              <a:t>en</a:t>
            </a:r>
            <a:r>
              <a:rPr lang="en-US" sz="675" dirty="0">
                <a:solidFill>
                  <a:srgbClr val="374151"/>
                </a:solidFill>
                <a:latin typeface="Segoe UI" pitchFamily="34" charset="0"/>
                <a:ea typeface="Segoe UI" pitchFamily="34" charset="-122"/>
                <a:cs typeface="Segoe UI" pitchFamily="34" charset="-120"/>
              </a:rPr>
              <a:t> </a:t>
            </a:r>
            <a:endParaRPr lang="en-US" sz="675" dirty="0"/>
          </a:p>
        </p:txBody>
      </p:sp>
      <p:sp>
        <p:nvSpPr>
          <p:cNvPr id="76" name="Text 65"/>
          <p:cNvSpPr/>
          <p:nvPr/>
        </p:nvSpPr>
        <p:spPr>
          <a:xfrm>
            <a:off x="4829175" y="4050506"/>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Identifique puntos de integración con sistemas existentes</a:t>
            </a:r>
            <a:endParaRPr lang="en-US" sz="675" dirty="0"/>
          </a:p>
        </p:txBody>
      </p:sp>
      <p:sp>
        <p:nvSpPr>
          <p:cNvPr id="77" name="Text 66"/>
          <p:cNvSpPr/>
          <p:nvPr/>
        </p:nvSpPr>
        <p:spPr>
          <a:xfrm>
            <a:off x="4829175" y="4164806"/>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Desarrolle un plan de implementación y métricas de éxito</a:t>
            </a:r>
            <a:endParaRPr lang="en-US" sz="675" dirty="0"/>
          </a:p>
        </p:txBody>
      </p:sp>
      <p:sp>
        <p:nvSpPr>
          <p:cNvPr id="78" name="Shape 67"/>
          <p:cNvSpPr/>
          <p:nvPr/>
        </p:nvSpPr>
        <p:spPr>
          <a:xfrm>
            <a:off x="4714875" y="4307681"/>
            <a:ext cx="4229100" cy="571500"/>
          </a:xfrm>
          <a:prstGeom prst="rect">
            <a:avLst/>
          </a:prstGeom>
          <a:solidFill>
            <a:srgbClr val="F3F4F6"/>
          </a:solidFill>
          <a:ln/>
        </p:spPr>
        <p:txBody>
          <a:bodyPr/>
          <a:lstStyle/>
          <a:p>
            <a:endParaRPr lang="es-PA"/>
          </a:p>
        </p:txBody>
      </p:sp>
      <p:sp>
        <p:nvSpPr>
          <p:cNvPr id="79" name="Text 68"/>
          <p:cNvSpPr/>
          <p:nvPr/>
        </p:nvSpPr>
        <p:spPr>
          <a:xfrm>
            <a:off x="4743450" y="4398618"/>
            <a:ext cx="4243388" cy="103875"/>
          </a:xfrm>
          <a:prstGeom prst="rect">
            <a:avLst/>
          </a:prstGeom>
          <a:noFill/>
          <a:ln/>
        </p:spPr>
        <p:txBody>
          <a:bodyPr wrap="square" lIns="0" tIns="0" rIns="0" bIns="0" rtlCol="0" anchor="ctr">
            <a:spAutoFit/>
          </a:bodyPr>
          <a:lstStyle/>
          <a:p>
            <a:pPr marL="0" indent="0">
              <a:buNone/>
            </a:pPr>
            <a:r>
              <a:rPr lang="en-US" sz="675" dirty="0">
                <a:solidFill>
                  <a:srgbClr val="374151"/>
                </a:solidFill>
                <a:latin typeface="ui-monospace" pitchFamily="34" charset="0"/>
                <a:ea typeface="ui-monospace" pitchFamily="34" charset="-122"/>
                <a:cs typeface="ui-monospace" pitchFamily="34" charset="-120"/>
              </a:rPr>
              <a:t>Estoy diseñando un flujo de trabajo de soporte técnico asistido por IA para .</a:t>
            </a:r>
            <a:endParaRPr lang="en-US" sz="675" dirty="0"/>
          </a:p>
        </p:txBody>
      </p:sp>
      <p:sp>
        <p:nvSpPr>
          <p:cNvPr id="80" name="Text 69"/>
          <p:cNvSpPr/>
          <p:nvPr/>
        </p:nvSpPr>
        <p:spPr>
          <a:xfrm>
            <a:off x="4743450" y="4564856"/>
            <a:ext cx="4243388" cy="228600"/>
          </a:xfrm>
          <a:prstGeom prst="rect">
            <a:avLst/>
          </a:prstGeom>
          <a:noFill/>
          <a:ln/>
        </p:spPr>
        <p:txBody>
          <a:bodyPr wrap="square" lIns="0" tIns="0" rIns="0" bIns="0" rtlCol="0" anchor="ctr">
            <a:spAutoFit/>
          </a:bodyPr>
          <a:lstStyle/>
          <a:p>
            <a:pPr marL="0" indent="0">
              <a:buNone/>
            </a:pPr>
            <a:r>
              <a:rPr lang="en-US" sz="675" dirty="0">
                <a:solidFill>
                  <a:srgbClr val="374151"/>
                </a:solidFill>
                <a:latin typeface="ui-monospace" pitchFamily="34" charset="0"/>
                <a:ea typeface="ui-monospace" pitchFamily="34" charset="-122"/>
                <a:cs typeface="ui-monospace" pitchFamily="34" charset="-120"/>
              </a:rPr>
              <a:t>Necesito desarrollar un proceso para manejar incidentes de conectividad en redes empresariales.</a:t>
            </a:r>
            <a:endParaRPr lang="en-US" sz="675" dirty="0"/>
          </a:p>
        </p:txBody>
      </p:sp>
      <p:sp>
        <p:nvSpPr>
          <p:cNvPr id="81" name="Text 70"/>
          <p:cNvSpPr/>
          <p:nvPr/>
        </p:nvSpPr>
        <p:spPr>
          <a:xfrm>
            <a:off x="4714875" y="4669643"/>
            <a:ext cx="4243388" cy="342900"/>
          </a:xfrm>
          <a:prstGeom prst="rect">
            <a:avLst/>
          </a:prstGeom>
          <a:noFill/>
          <a:ln/>
        </p:spPr>
        <p:txBody>
          <a:bodyPr wrap="square" lIns="0" tIns="0" rIns="0" bIns="0" rtlCol="0" anchor="ctr">
            <a:spAutoFit/>
          </a:bodyPr>
          <a:lstStyle/>
          <a:p>
            <a:pPr marL="0" indent="0">
              <a:buNone/>
            </a:pPr>
            <a:r>
              <a:rPr lang="en-US" sz="675" dirty="0">
                <a:solidFill>
                  <a:srgbClr val="374151"/>
                </a:solidFill>
                <a:latin typeface="ui-monospace" pitchFamily="34" charset="0"/>
                <a:ea typeface="ui-monospace" pitchFamily="34" charset="-122"/>
                <a:cs typeface="ui-monospace" pitchFamily="34" charset="-120"/>
              </a:rPr>
              <a:t>Ayúdame con: 1) Mejores prácticas actuales, 2) Flujo de trabajo detallado, 3) Tecnologías para integrar con ServiceNow y herramientas de monitoreo, 4) Métricas clave y timeline</a:t>
            </a:r>
            <a:endParaRPr lang="en-US" sz="675" dirty="0"/>
          </a:p>
        </p:txBody>
      </p:sp>
      <p:sp>
        <p:nvSpPr>
          <p:cNvPr id="82" name="Shape 71"/>
          <p:cNvSpPr/>
          <p:nvPr/>
        </p:nvSpPr>
        <p:spPr>
          <a:xfrm>
            <a:off x="114301" y="5341739"/>
            <a:ext cx="8915400" cy="371475"/>
          </a:xfrm>
          <a:prstGeom prst="rect">
            <a:avLst/>
          </a:prstGeom>
          <a:solidFill>
            <a:srgbClr val="FFFBEB"/>
          </a:solidFill>
          <a:ln/>
        </p:spPr>
        <p:txBody>
          <a:bodyPr/>
          <a:lstStyle/>
          <a:p>
            <a:endParaRPr lang="es-PA"/>
          </a:p>
        </p:txBody>
      </p:sp>
      <p:sp>
        <p:nvSpPr>
          <p:cNvPr id="83" name="Shape 72"/>
          <p:cNvSpPr/>
          <p:nvPr/>
        </p:nvSpPr>
        <p:spPr>
          <a:xfrm>
            <a:off x="114300" y="5093494"/>
            <a:ext cx="35719" cy="371475"/>
          </a:xfrm>
          <a:prstGeom prst="rect">
            <a:avLst/>
          </a:prstGeom>
          <a:solidFill>
            <a:srgbClr val="EA580C"/>
          </a:solidFill>
          <a:ln/>
        </p:spPr>
        <p:txBody>
          <a:bodyPr/>
          <a:lstStyle/>
          <a:p>
            <a:endParaRPr lang="es-PA"/>
          </a:p>
        </p:txBody>
      </p:sp>
      <p:pic>
        <p:nvPicPr>
          <p:cNvPr id="84" name="Image 9" descr="preencoded.png"/>
          <p:cNvPicPr>
            <a:picLocks noChangeAspect="1"/>
          </p:cNvPicPr>
          <p:nvPr/>
        </p:nvPicPr>
        <p:blipFill>
          <a:blip r:embed="rId12"/>
          <a:stretch>
            <a:fillRect/>
          </a:stretch>
        </p:blipFill>
        <p:spPr>
          <a:xfrm>
            <a:off x="185739" y="5422106"/>
            <a:ext cx="64294" cy="85725"/>
          </a:xfrm>
          <a:prstGeom prst="rect">
            <a:avLst/>
          </a:prstGeom>
        </p:spPr>
      </p:pic>
      <p:sp>
        <p:nvSpPr>
          <p:cNvPr id="85" name="Text 73"/>
          <p:cNvSpPr/>
          <p:nvPr/>
        </p:nvSpPr>
        <p:spPr>
          <a:xfrm>
            <a:off x="278607" y="5422106"/>
            <a:ext cx="957542" cy="94655"/>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Pregunta Estratégica:</a:t>
            </a:r>
            <a:endParaRPr lang="en-US" sz="675" dirty="0"/>
          </a:p>
        </p:txBody>
      </p:sp>
      <p:sp>
        <p:nvSpPr>
          <p:cNvPr id="86" name="Text 74"/>
          <p:cNvSpPr/>
          <p:nvPr/>
        </p:nvSpPr>
        <p:spPr>
          <a:xfrm>
            <a:off x="185739" y="5532688"/>
            <a:ext cx="7008329" cy="10387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¿Cómo </a:t>
            </a:r>
            <a:r>
              <a:rPr lang="en-US" sz="675" dirty="0" err="1">
                <a:solidFill>
                  <a:srgbClr val="374151"/>
                </a:solidFill>
                <a:latin typeface="Segoe UI" pitchFamily="34" charset="0"/>
                <a:ea typeface="Segoe UI" pitchFamily="34" charset="-122"/>
                <a:cs typeface="Segoe UI" pitchFamily="34" charset="-120"/>
              </a:rPr>
              <a:t>podría</a:t>
            </a:r>
            <a:r>
              <a:rPr lang="en-US" sz="675" dirty="0">
                <a:solidFill>
                  <a:srgbClr val="374151"/>
                </a:solidFill>
                <a:latin typeface="Segoe UI" pitchFamily="34" charset="0"/>
                <a:ea typeface="Segoe UI" pitchFamily="34" charset="-122"/>
                <a:cs typeface="Segoe UI" pitchFamily="34" charset="-120"/>
              </a:rPr>
              <a:t>  utilizar los datos generados por un sistema de soporte técnico potenciado por IA para identificar oportunidades de nuevos servicios o mejoras en productos existentes?</a:t>
            </a:r>
            <a:endParaRPr lang="en-US" sz="67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Shape 0"/>
          <p:cNvSpPr/>
          <p:nvPr/>
        </p:nvSpPr>
        <p:spPr>
          <a:xfrm>
            <a:off x="0" y="0"/>
            <a:ext cx="9144000" cy="85725"/>
          </a:xfrm>
          <a:prstGeom prst="rect">
            <a:avLst/>
          </a:prstGeom>
          <a:solidFill>
            <a:srgbClr val="059669"/>
          </a:solidFill>
          <a:ln/>
        </p:spPr>
        <p:txBody>
          <a:bodyPr/>
          <a:lstStyle/>
          <a:p>
            <a:endParaRPr lang="es-PA"/>
          </a:p>
        </p:txBody>
      </p:sp>
      <p:sp>
        <p:nvSpPr>
          <p:cNvPr id="4" name="Text 1"/>
          <p:cNvSpPr/>
          <p:nvPr/>
        </p:nvSpPr>
        <p:spPr>
          <a:xfrm>
            <a:off x="114300" y="232975"/>
            <a:ext cx="5959708" cy="276999"/>
          </a:xfrm>
          <a:prstGeom prst="rect">
            <a:avLst/>
          </a:prstGeom>
          <a:noFill/>
          <a:ln/>
        </p:spPr>
        <p:txBody>
          <a:bodyPr wrap="none" lIns="0" tIns="0" rIns="0" bIns="0" rtlCol="0" anchor="ctr">
            <a:spAutoFit/>
          </a:bodyPr>
          <a:lstStyle/>
          <a:p>
            <a:pPr marL="0" indent="0">
              <a:buNone/>
            </a:pPr>
            <a:r>
              <a:rPr lang="en-US" sz="1800" b="1" dirty="0">
                <a:solidFill>
                  <a:srgbClr val="1E3A8A"/>
                </a:solidFill>
                <a:latin typeface="Segoe UI" pitchFamily="34" charset="0"/>
                <a:ea typeface="Segoe UI" pitchFamily="34" charset="-122"/>
                <a:cs typeface="Segoe UI" pitchFamily="34" charset="-120"/>
              </a:rPr>
              <a:t>Casos de Uso: Ventas y Preventa Potenciadas por IA </a:t>
            </a:r>
            <a:r>
              <a:rPr lang="en-US" sz="1800" b="1" dirty="0" err="1">
                <a:solidFill>
                  <a:srgbClr val="1E3A8A"/>
                </a:solidFill>
                <a:latin typeface="Segoe UI" pitchFamily="34" charset="0"/>
                <a:ea typeface="Segoe UI" pitchFamily="34" charset="-122"/>
                <a:cs typeface="Segoe UI" pitchFamily="34" charset="-120"/>
              </a:rPr>
              <a:t>en</a:t>
            </a:r>
            <a:r>
              <a:rPr lang="en-US" sz="1800" b="1" dirty="0">
                <a:solidFill>
                  <a:srgbClr val="1E3A8A"/>
                </a:solidFill>
                <a:latin typeface="Segoe UI" pitchFamily="34" charset="0"/>
                <a:ea typeface="Segoe UI" pitchFamily="34" charset="-122"/>
                <a:cs typeface="Segoe UI" pitchFamily="34" charset="-120"/>
              </a:rPr>
              <a:t> </a:t>
            </a:r>
            <a:endParaRPr lang="en-US" sz="1800" dirty="0"/>
          </a:p>
        </p:txBody>
      </p:sp>
      <p:sp>
        <p:nvSpPr>
          <p:cNvPr id="5" name="Shape 2"/>
          <p:cNvSpPr/>
          <p:nvPr/>
        </p:nvSpPr>
        <p:spPr>
          <a:xfrm>
            <a:off x="114300" y="614363"/>
            <a:ext cx="4400550" cy="985838"/>
          </a:xfrm>
          <a:prstGeom prst="rect">
            <a:avLst/>
          </a:prstGeom>
          <a:solidFill>
            <a:srgbClr val="FFFFFF"/>
          </a:solidFill>
          <a:ln/>
        </p:spPr>
        <p:txBody>
          <a:bodyPr/>
          <a:lstStyle/>
          <a:p>
            <a:endParaRPr lang="es-PA"/>
          </a:p>
        </p:txBody>
      </p:sp>
      <p:sp>
        <p:nvSpPr>
          <p:cNvPr id="6" name="Text 3"/>
          <p:cNvSpPr/>
          <p:nvPr/>
        </p:nvSpPr>
        <p:spPr>
          <a:xfrm>
            <a:off x="200025" y="700088"/>
            <a:ext cx="4300538" cy="214313"/>
          </a:xfrm>
          <a:prstGeom prst="rect">
            <a:avLst/>
          </a:prstGeom>
          <a:noFill/>
          <a:ln/>
        </p:spPr>
        <p:txBody>
          <a:bodyPr wrap="none" lIns="0" tIns="0" rIns="0" bIns="0" rtlCol="0" anchor="ctr">
            <a:spAutoFit/>
          </a:bodyPr>
          <a:lstStyle/>
          <a:p>
            <a:pPr marL="0" indent="0">
              <a:buNone/>
            </a:pPr>
            <a:r>
              <a:rPr lang="en-US" sz="1125" b="1" dirty="0">
                <a:solidFill>
                  <a:srgbClr val="059669"/>
                </a:solidFill>
                <a:latin typeface="Segoe UI" pitchFamily="34" charset="0"/>
                <a:ea typeface="Segoe UI" pitchFamily="34" charset="-122"/>
                <a:cs typeface="Segoe UI" pitchFamily="34" charset="-120"/>
              </a:rPr>
              <a:t>Transformando el Ciclo de Ventas con IA</a:t>
            </a:r>
            <a:endParaRPr lang="en-US" sz="1125" dirty="0"/>
          </a:p>
        </p:txBody>
      </p:sp>
      <p:sp>
        <p:nvSpPr>
          <p:cNvPr id="7" name="Shape 4"/>
          <p:cNvSpPr/>
          <p:nvPr/>
        </p:nvSpPr>
        <p:spPr>
          <a:xfrm>
            <a:off x="200025" y="971550"/>
            <a:ext cx="2085975" cy="242888"/>
          </a:xfrm>
          <a:prstGeom prst="rect">
            <a:avLst/>
          </a:prstGeom>
          <a:solidFill>
            <a:srgbClr val="EFF6FF"/>
          </a:solidFill>
          <a:ln/>
        </p:spPr>
        <p:txBody>
          <a:bodyPr/>
          <a:lstStyle/>
          <a:p>
            <a:endParaRPr lang="es-PA"/>
          </a:p>
        </p:txBody>
      </p:sp>
      <p:pic>
        <p:nvPicPr>
          <p:cNvPr id="8" name="Image 1" descr="preencoded.png"/>
          <p:cNvPicPr>
            <a:picLocks noChangeAspect="1"/>
          </p:cNvPicPr>
          <p:nvPr/>
        </p:nvPicPr>
        <p:blipFill>
          <a:blip r:embed="rId4"/>
          <a:stretch>
            <a:fillRect/>
          </a:stretch>
        </p:blipFill>
        <p:spPr>
          <a:xfrm>
            <a:off x="257175" y="1028700"/>
            <a:ext cx="144661" cy="128588"/>
          </a:xfrm>
          <a:prstGeom prst="rect">
            <a:avLst/>
          </a:prstGeom>
        </p:spPr>
      </p:pic>
      <p:sp>
        <p:nvSpPr>
          <p:cNvPr id="9" name="Text 5"/>
          <p:cNvSpPr/>
          <p:nvPr/>
        </p:nvSpPr>
        <p:spPr>
          <a:xfrm>
            <a:off x="458986" y="1035844"/>
            <a:ext cx="1248454"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Aceleración del ciclo de ventas</a:t>
            </a:r>
            <a:endParaRPr lang="en-US" sz="675" dirty="0"/>
          </a:p>
        </p:txBody>
      </p:sp>
      <p:sp>
        <p:nvSpPr>
          <p:cNvPr id="10" name="Shape 6"/>
          <p:cNvSpPr/>
          <p:nvPr/>
        </p:nvSpPr>
        <p:spPr>
          <a:xfrm>
            <a:off x="2343150" y="971550"/>
            <a:ext cx="2085975" cy="242888"/>
          </a:xfrm>
          <a:prstGeom prst="rect">
            <a:avLst/>
          </a:prstGeom>
          <a:solidFill>
            <a:srgbClr val="ECFDF5"/>
          </a:solidFill>
          <a:ln/>
        </p:spPr>
        <p:txBody>
          <a:bodyPr/>
          <a:lstStyle/>
          <a:p>
            <a:endParaRPr lang="es-PA"/>
          </a:p>
        </p:txBody>
      </p:sp>
      <p:pic>
        <p:nvPicPr>
          <p:cNvPr id="11" name="Image 2" descr="preencoded.png"/>
          <p:cNvPicPr>
            <a:picLocks noChangeAspect="1"/>
          </p:cNvPicPr>
          <p:nvPr/>
        </p:nvPicPr>
        <p:blipFill>
          <a:blip r:embed="rId5"/>
          <a:stretch>
            <a:fillRect/>
          </a:stretch>
        </p:blipFill>
        <p:spPr>
          <a:xfrm>
            <a:off x="2400300" y="1028700"/>
            <a:ext cx="160734" cy="128588"/>
          </a:xfrm>
          <a:prstGeom prst="rect">
            <a:avLst/>
          </a:prstGeom>
        </p:spPr>
      </p:pic>
      <p:sp>
        <p:nvSpPr>
          <p:cNvPr id="12" name="Text 7"/>
          <p:cNvSpPr/>
          <p:nvPr/>
        </p:nvSpPr>
        <p:spPr>
          <a:xfrm>
            <a:off x="2618184" y="1035844"/>
            <a:ext cx="1753539"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Personalización a nivel de industria y cliente</a:t>
            </a:r>
            <a:endParaRPr lang="en-US" sz="675" dirty="0"/>
          </a:p>
        </p:txBody>
      </p:sp>
      <p:sp>
        <p:nvSpPr>
          <p:cNvPr id="13" name="Shape 8"/>
          <p:cNvSpPr/>
          <p:nvPr/>
        </p:nvSpPr>
        <p:spPr>
          <a:xfrm>
            <a:off x="200025" y="1271588"/>
            <a:ext cx="2085975" cy="242888"/>
          </a:xfrm>
          <a:prstGeom prst="rect">
            <a:avLst/>
          </a:prstGeom>
          <a:solidFill>
            <a:srgbClr val="F5F3FF"/>
          </a:solidFill>
          <a:ln/>
        </p:spPr>
        <p:txBody>
          <a:bodyPr/>
          <a:lstStyle/>
          <a:p>
            <a:endParaRPr lang="es-PA"/>
          </a:p>
        </p:txBody>
      </p:sp>
      <p:pic>
        <p:nvPicPr>
          <p:cNvPr id="14" name="Image 3" descr="preencoded.png"/>
          <p:cNvPicPr>
            <a:picLocks noChangeAspect="1"/>
          </p:cNvPicPr>
          <p:nvPr/>
        </p:nvPicPr>
        <p:blipFill>
          <a:blip r:embed="rId6"/>
          <a:stretch>
            <a:fillRect/>
          </a:stretch>
        </p:blipFill>
        <p:spPr>
          <a:xfrm>
            <a:off x="257175" y="1328738"/>
            <a:ext cx="128588" cy="128588"/>
          </a:xfrm>
          <a:prstGeom prst="rect">
            <a:avLst/>
          </a:prstGeom>
        </p:spPr>
      </p:pic>
      <p:sp>
        <p:nvSpPr>
          <p:cNvPr id="15" name="Text 9"/>
          <p:cNvSpPr/>
          <p:nvPr/>
        </p:nvSpPr>
        <p:spPr>
          <a:xfrm>
            <a:off x="442913" y="1335881"/>
            <a:ext cx="1724964"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Mejora de precisión en propuestas técnicas</a:t>
            </a:r>
            <a:endParaRPr lang="en-US" sz="675" dirty="0"/>
          </a:p>
        </p:txBody>
      </p:sp>
      <p:pic>
        <p:nvPicPr>
          <p:cNvPr id="16" name="Image 4" descr="preencoded.png"/>
          <p:cNvPicPr>
            <a:picLocks noChangeAspect="1"/>
          </p:cNvPicPr>
          <p:nvPr/>
        </p:nvPicPr>
        <p:blipFill>
          <a:blip r:embed="rId7"/>
          <a:stretch>
            <a:fillRect/>
          </a:stretch>
        </p:blipFill>
        <p:spPr>
          <a:xfrm>
            <a:off x="2400300" y="1328738"/>
            <a:ext cx="160734" cy="128588"/>
          </a:xfrm>
          <a:prstGeom prst="rect">
            <a:avLst/>
          </a:prstGeom>
        </p:spPr>
      </p:pic>
      <p:sp>
        <p:nvSpPr>
          <p:cNvPr id="17" name="Text 10"/>
          <p:cNvSpPr/>
          <p:nvPr/>
        </p:nvSpPr>
        <p:spPr>
          <a:xfrm>
            <a:off x="2618184" y="1335881"/>
            <a:ext cx="1515201"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Optimización de recursos de preventa</a:t>
            </a:r>
            <a:endParaRPr lang="en-US" sz="675" dirty="0"/>
          </a:p>
        </p:txBody>
      </p:sp>
      <p:sp>
        <p:nvSpPr>
          <p:cNvPr id="18" name="Shape 11"/>
          <p:cNvSpPr/>
          <p:nvPr/>
        </p:nvSpPr>
        <p:spPr>
          <a:xfrm>
            <a:off x="114300" y="1671638"/>
            <a:ext cx="4400550" cy="3043238"/>
          </a:xfrm>
          <a:prstGeom prst="rect">
            <a:avLst/>
          </a:prstGeom>
          <a:solidFill>
            <a:srgbClr val="FFFFFF"/>
          </a:solidFill>
          <a:ln/>
        </p:spPr>
        <p:txBody>
          <a:bodyPr/>
          <a:lstStyle/>
          <a:p>
            <a:endParaRPr lang="es-PA"/>
          </a:p>
        </p:txBody>
      </p:sp>
      <p:sp>
        <p:nvSpPr>
          <p:cNvPr id="19" name="Text 12"/>
          <p:cNvSpPr/>
          <p:nvPr/>
        </p:nvSpPr>
        <p:spPr>
          <a:xfrm>
            <a:off x="200025" y="1777957"/>
            <a:ext cx="2047035" cy="173124"/>
          </a:xfrm>
          <a:prstGeom prst="rect">
            <a:avLst/>
          </a:prstGeom>
          <a:noFill/>
          <a:ln/>
        </p:spPr>
        <p:txBody>
          <a:bodyPr wrap="none" lIns="0" tIns="0" rIns="0" bIns="0" rtlCol="0" anchor="ctr">
            <a:spAutoFit/>
          </a:bodyPr>
          <a:lstStyle/>
          <a:p>
            <a:pPr marL="0" indent="0">
              <a:buNone/>
            </a:pPr>
            <a:r>
              <a:rPr lang="en-US" sz="1125" b="1" dirty="0">
                <a:solidFill>
                  <a:srgbClr val="059669"/>
                </a:solidFill>
                <a:latin typeface="Segoe UI" pitchFamily="34" charset="0"/>
                <a:ea typeface="Segoe UI" pitchFamily="34" charset="-122"/>
                <a:cs typeface="Segoe UI" pitchFamily="34" charset="-120"/>
              </a:rPr>
              <a:t>Casos de Uso Específicos para </a:t>
            </a:r>
            <a:endParaRPr lang="en-US" sz="1125" dirty="0"/>
          </a:p>
        </p:txBody>
      </p:sp>
      <p:sp>
        <p:nvSpPr>
          <p:cNvPr id="20" name="Shape 13"/>
          <p:cNvSpPr/>
          <p:nvPr/>
        </p:nvSpPr>
        <p:spPr>
          <a:xfrm>
            <a:off x="200025" y="2028825"/>
            <a:ext cx="4229100" cy="771525"/>
          </a:xfrm>
          <a:prstGeom prst="rect">
            <a:avLst/>
          </a:prstGeom>
          <a:solidFill>
            <a:srgbClr val="FFFFFF"/>
          </a:solidFill>
          <a:ln/>
        </p:spPr>
        <p:txBody>
          <a:bodyPr/>
          <a:lstStyle/>
          <a:p>
            <a:endParaRPr lang="es-PA"/>
          </a:p>
        </p:txBody>
      </p:sp>
      <p:pic>
        <p:nvPicPr>
          <p:cNvPr id="21" name="Image 5" descr="preencoded.png"/>
          <p:cNvPicPr>
            <a:picLocks noChangeAspect="1"/>
          </p:cNvPicPr>
          <p:nvPr/>
        </p:nvPicPr>
        <p:blipFill>
          <a:blip r:embed="rId8"/>
          <a:stretch>
            <a:fillRect/>
          </a:stretch>
        </p:blipFill>
        <p:spPr>
          <a:xfrm>
            <a:off x="271463" y="2109192"/>
            <a:ext cx="64294" cy="85725"/>
          </a:xfrm>
          <a:prstGeom prst="rect">
            <a:avLst/>
          </a:prstGeom>
        </p:spPr>
      </p:pic>
      <p:sp>
        <p:nvSpPr>
          <p:cNvPr id="22" name="Text 14"/>
          <p:cNvSpPr/>
          <p:nvPr/>
        </p:nvSpPr>
        <p:spPr>
          <a:xfrm>
            <a:off x="364331" y="2109192"/>
            <a:ext cx="2196396" cy="94655"/>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Generación de Propuestas Técnicas Personalizadas</a:t>
            </a:r>
            <a:endParaRPr lang="en-US" sz="675" dirty="0"/>
          </a:p>
        </p:txBody>
      </p:sp>
      <p:sp>
        <p:nvSpPr>
          <p:cNvPr id="23" name="Text 15"/>
          <p:cNvSpPr/>
          <p:nvPr/>
        </p:nvSpPr>
        <p:spPr>
          <a:xfrm>
            <a:off x="385763" y="2243138"/>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Creación de propuestas adaptadas a verticales específicas</a:t>
            </a:r>
            <a:endParaRPr lang="en-US" sz="675" dirty="0"/>
          </a:p>
        </p:txBody>
      </p:sp>
      <p:sp>
        <p:nvSpPr>
          <p:cNvPr id="24" name="Text 16"/>
          <p:cNvSpPr/>
          <p:nvPr/>
        </p:nvSpPr>
        <p:spPr>
          <a:xfrm>
            <a:off x="385763" y="2357438"/>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Personalización basada en perfil del cliente y necesidades</a:t>
            </a:r>
            <a:endParaRPr lang="en-US" sz="675" dirty="0"/>
          </a:p>
        </p:txBody>
      </p:sp>
      <p:sp>
        <p:nvSpPr>
          <p:cNvPr id="25" name="Text 17"/>
          <p:cNvSpPr/>
          <p:nvPr/>
        </p:nvSpPr>
        <p:spPr>
          <a:xfrm>
            <a:off x="385763" y="2471738"/>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Inclusión automática de casos de éxito relevantes</a:t>
            </a:r>
            <a:endParaRPr lang="en-US" sz="675" dirty="0"/>
          </a:p>
        </p:txBody>
      </p:sp>
      <p:sp>
        <p:nvSpPr>
          <p:cNvPr id="26" name="Text 18"/>
          <p:cNvSpPr/>
          <p:nvPr/>
        </p:nvSpPr>
        <p:spPr>
          <a:xfrm>
            <a:off x="271463" y="2614613"/>
            <a:ext cx="4157663" cy="114300"/>
          </a:xfrm>
          <a:prstGeom prst="rect">
            <a:avLst/>
          </a:prstGeom>
          <a:noFill/>
          <a:ln/>
        </p:spPr>
        <p:txBody>
          <a:bodyPr wrap="none" lIns="0" tIns="0" rIns="0" bIns="0" rtlCol="0" anchor="ctr">
            <a:spAutoFit/>
          </a:bodyPr>
          <a:lstStyle/>
          <a:p>
            <a:pPr marL="0" indent="0">
              <a:buNone/>
            </a:pPr>
            <a:r>
              <a:rPr lang="en-US" sz="675" i="1" dirty="0">
                <a:solidFill>
                  <a:srgbClr val="1D4ED8"/>
                </a:solidFill>
                <a:latin typeface="Segoe UI" pitchFamily="34" charset="0"/>
                <a:ea typeface="Segoe UI" pitchFamily="34" charset="-122"/>
                <a:cs typeface="Segoe UI" pitchFamily="34" charset="-120"/>
              </a:rPr>
              <a:t>Beneficio: Reducción de 50-70% en tiempo de creación de propuestas</a:t>
            </a:r>
            <a:endParaRPr lang="en-US" sz="675" dirty="0"/>
          </a:p>
        </p:txBody>
      </p:sp>
      <p:sp>
        <p:nvSpPr>
          <p:cNvPr id="27" name="Shape 19"/>
          <p:cNvSpPr/>
          <p:nvPr/>
        </p:nvSpPr>
        <p:spPr>
          <a:xfrm>
            <a:off x="200025" y="2914650"/>
            <a:ext cx="4229100" cy="771525"/>
          </a:xfrm>
          <a:prstGeom prst="rect">
            <a:avLst/>
          </a:prstGeom>
          <a:solidFill>
            <a:srgbClr val="FFFFFF"/>
          </a:solidFill>
          <a:ln/>
        </p:spPr>
        <p:txBody>
          <a:bodyPr/>
          <a:lstStyle/>
          <a:p>
            <a:endParaRPr lang="es-PA"/>
          </a:p>
        </p:txBody>
      </p:sp>
      <p:pic>
        <p:nvPicPr>
          <p:cNvPr id="28" name="Image 6" descr="preencoded.png"/>
          <p:cNvPicPr>
            <a:picLocks noChangeAspect="1"/>
          </p:cNvPicPr>
          <p:nvPr/>
        </p:nvPicPr>
        <p:blipFill>
          <a:blip r:embed="rId9"/>
          <a:stretch>
            <a:fillRect/>
          </a:stretch>
        </p:blipFill>
        <p:spPr>
          <a:xfrm>
            <a:off x="271463" y="2995017"/>
            <a:ext cx="85725" cy="85725"/>
          </a:xfrm>
          <a:prstGeom prst="rect">
            <a:avLst/>
          </a:prstGeom>
        </p:spPr>
      </p:pic>
      <p:sp>
        <p:nvSpPr>
          <p:cNvPr id="29" name="Text 20"/>
          <p:cNvSpPr/>
          <p:nvPr/>
        </p:nvSpPr>
        <p:spPr>
          <a:xfrm>
            <a:off x="385763" y="2995017"/>
            <a:ext cx="1219488" cy="94655"/>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Análisis Inteligente de RFPs</a:t>
            </a:r>
            <a:endParaRPr lang="en-US" sz="675" dirty="0"/>
          </a:p>
        </p:txBody>
      </p:sp>
      <p:sp>
        <p:nvSpPr>
          <p:cNvPr id="30" name="Text 21"/>
          <p:cNvSpPr/>
          <p:nvPr/>
        </p:nvSpPr>
        <p:spPr>
          <a:xfrm>
            <a:off x="385763" y="3128963"/>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Extracción automática de requisitos técnicos y comerciales</a:t>
            </a:r>
            <a:endParaRPr lang="en-US" sz="675" dirty="0"/>
          </a:p>
        </p:txBody>
      </p:sp>
      <p:sp>
        <p:nvSpPr>
          <p:cNvPr id="31" name="Text 22"/>
          <p:cNvSpPr/>
          <p:nvPr/>
        </p:nvSpPr>
        <p:spPr>
          <a:xfrm>
            <a:off x="385763" y="3243263"/>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Identificación de criterios de evaluación y ponderaciones</a:t>
            </a:r>
            <a:endParaRPr lang="en-US" sz="675" dirty="0"/>
          </a:p>
        </p:txBody>
      </p:sp>
      <p:sp>
        <p:nvSpPr>
          <p:cNvPr id="32" name="Text 23"/>
          <p:cNvSpPr/>
          <p:nvPr/>
        </p:nvSpPr>
        <p:spPr>
          <a:xfrm>
            <a:off x="385763" y="3362775"/>
            <a:ext cx="1963679" cy="10387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Mapeo de requisitos a soluciones del portafolio de </a:t>
            </a:r>
            <a:endParaRPr lang="en-US" sz="675" dirty="0"/>
          </a:p>
        </p:txBody>
      </p:sp>
      <p:sp>
        <p:nvSpPr>
          <p:cNvPr id="33" name="Text 24"/>
          <p:cNvSpPr/>
          <p:nvPr/>
        </p:nvSpPr>
        <p:spPr>
          <a:xfrm>
            <a:off x="271463" y="3500438"/>
            <a:ext cx="4157663" cy="114300"/>
          </a:xfrm>
          <a:prstGeom prst="rect">
            <a:avLst/>
          </a:prstGeom>
          <a:noFill/>
          <a:ln/>
        </p:spPr>
        <p:txBody>
          <a:bodyPr wrap="none" lIns="0" tIns="0" rIns="0" bIns="0" rtlCol="0" anchor="ctr">
            <a:spAutoFit/>
          </a:bodyPr>
          <a:lstStyle/>
          <a:p>
            <a:pPr marL="0" indent="0">
              <a:buNone/>
            </a:pPr>
            <a:r>
              <a:rPr lang="en-US" sz="675" i="1" dirty="0">
                <a:solidFill>
                  <a:srgbClr val="047857"/>
                </a:solidFill>
                <a:latin typeface="Segoe UI" pitchFamily="34" charset="0"/>
                <a:ea typeface="Segoe UI" pitchFamily="34" charset="-122"/>
                <a:cs typeface="Segoe UI" pitchFamily="34" charset="-120"/>
              </a:rPr>
              <a:t>Beneficio: Mayor precisión en respuestas a RFPs</a:t>
            </a:r>
            <a:endParaRPr lang="en-US" sz="675" dirty="0"/>
          </a:p>
        </p:txBody>
      </p:sp>
      <p:sp>
        <p:nvSpPr>
          <p:cNvPr id="34" name="Shape 25"/>
          <p:cNvSpPr/>
          <p:nvPr/>
        </p:nvSpPr>
        <p:spPr>
          <a:xfrm>
            <a:off x="200025" y="3800475"/>
            <a:ext cx="4229100" cy="771525"/>
          </a:xfrm>
          <a:prstGeom prst="rect">
            <a:avLst/>
          </a:prstGeom>
          <a:solidFill>
            <a:srgbClr val="FFFFFF"/>
          </a:solidFill>
          <a:ln/>
        </p:spPr>
        <p:txBody>
          <a:bodyPr/>
          <a:lstStyle/>
          <a:p>
            <a:endParaRPr lang="es-PA"/>
          </a:p>
        </p:txBody>
      </p:sp>
      <p:pic>
        <p:nvPicPr>
          <p:cNvPr id="35" name="Image 7" descr="preencoded.png"/>
          <p:cNvPicPr>
            <a:picLocks noChangeAspect="1"/>
          </p:cNvPicPr>
          <p:nvPr/>
        </p:nvPicPr>
        <p:blipFill>
          <a:blip r:embed="rId10"/>
          <a:stretch>
            <a:fillRect/>
          </a:stretch>
        </p:blipFill>
        <p:spPr>
          <a:xfrm>
            <a:off x="271463" y="3880842"/>
            <a:ext cx="85725" cy="85725"/>
          </a:xfrm>
          <a:prstGeom prst="rect">
            <a:avLst/>
          </a:prstGeom>
        </p:spPr>
      </p:pic>
      <p:sp>
        <p:nvSpPr>
          <p:cNvPr id="36" name="Text 26"/>
          <p:cNvSpPr/>
          <p:nvPr/>
        </p:nvSpPr>
        <p:spPr>
          <a:xfrm>
            <a:off x="385763" y="3880842"/>
            <a:ext cx="1672140" cy="94655"/>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Asistente de Objeciones y Negociación</a:t>
            </a:r>
            <a:endParaRPr lang="en-US" sz="675" dirty="0"/>
          </a:p>
        </p:txBody>
      </p:sp>
      <p:sp>
        <p:nvSpPr>
          <p:cNvPr id="37" name="Text 27"/>
          <p:cNvSpPr/>
          <p:nvPr/>
        </p:nvSpPr>
        <p:spPr>
          <a:xfrm>
            <a:off x="385763" y="4014788"/>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Anticipación de objeciones comunes por tipo de cliente</a:t>
            </a:r>
            <a:endParaRPr lang="en-US" sz="675" dirty="0"/>
          </a:p>
        </p:txBody>
      </p:sp>
      <p:sp>
        <p:nvSpPr>
          <p:cNvPr id="38" name="Text 28"/>
          <p:cNvSpPr/>
          <p:nvPr/>
        </p:nvSpPr>
        <p:spPr>
          <a:xfrm>
            <a:off x="385763" y="4129088"/>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Preparación de respuestas efectivas y datos de respaldo</a:t>
            </a:r>
            <a:endParaRPr lang="en-US" sz="675" dirty="0"/>
          </a:p>
        </p:txBody>
      </p:sp>
      <p:sp>
        <p:nvSpPr>
          <p:cNvPr id="39" name="Text 29"/>
          <p:cNvSpPr/>
          <p:nvPr/>
        </p:nvSpPr>
        <p:spPr>
          <a:xfrm>
            <a:off x="385763" y="4243388"/>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Recomendaciones de estrategias de negociación</a:t>
            </a:r>
            <a:endParaRPr lang="en-US" sz="675" dirty="0"/>
          </a:p>
        </p:txBody>
      </p:sp>
      <p:sp>
        <p:nvSpPr>
          <p:cNvPr id="40" name="Text 30"/>
          <p:cNvSpPr/>
          <p:nvPr/>
        </p:nvSpPr>
        <p:spPr>
          <a:xfrm>
            <a:off x="271463" y="4386263"/>
            <a:ext cx="4157663" cy="114300"/>
          </a:xfrm>
          <a:prstGeom prst="rect">
            <a:avLst/>
          </a:prstGeom>
          <a:noFill/>
          <a:ln/>
        </p:spPr>
        <p:txBody>
          <a:bodyPr wrap="none" lIns="0" tIns="0" rIns="0" bIns="0" rtlCol="0" anchor="ctr">
            <a:spAutoFit/>
          </a:bodyPr>
          <a:lstStyle/>
          <a:p>
            <a:pPr marL="0" indent="0">
              <a:buNone/>
            </a:pPr>
            <a:r>
              <a:rPr lang="en-US" sz="675" i="1" dirty="0">
                <a:solidFill>
                  <a:srgbClr val="6D28D9"/>
                </a:solidFill>
                <a:latin typeface="Segoe UI" pitchFamily="34" charset="0"/>
                <a:ea typeface="Segoe UI" pitchFamily="34" charset="-122"/>
                <a:cs typeface="Segoe UI" pitchFamily="34" charset="-120"/>
              </a:rPr>
              <a:t>Beneficio: Mayor tasa de conversión, mejores condiciones</a:t>
            </a:r>
            <a:endParaRPr lang="en-US" sz="675" dirty="0"/>
          </a:p>
        </p:txBody>
      </p:sp>
      <p:sp>
        <p:nvSpPr>
          <p:cNvPr id="41" name="Shape 31"/>
          <p:cNvSpPr/>
          <p:nvPr/>
        </p:nvSpPr>
        <p:spPr>
          <a:xfrm>
            <a:off x="4629150" y="614363"/>
            <a:ext cx="4400550" cy="2221706"/>
          </a:xfrm>
          <a:prstGeom prst="rect">
            <a:avLst/>
          </a:prstGeom>
          <a:solidFill>
            <a:srgbClr val="FFFFFF"/>
          </a:solidFill>
          <a:ln/>
        </p:spPr>
        <p:txBody>
          <a:bodyPr/>
          <a:lstStyle/>
          <a:p>
            <a:endParaRPr lang="es-PA"/>
          </a:p>
        </p:txBody>
      </p:sp>
      <p:sp>
        <p:nvSpPr>
          <p:cNvPr id="42" name="Text 32"/>
          <p:cNvSpPr/>
          <p:nvPr/>
        </p:nvSpPr>
        <p:spPr>
          <a:xfrm>
            <a:off x="4714875" y="720682"/>
            <a:ext cx="2963953" cy="173124"/>
          </a:xfrm>
          <a:prstGeom prst="rect">
            <a:avLst/>
          </a:prstGeom>
          <a:noFill/>
          <a:ln/>
        </p:spPr>
        <p:txBody>
          <a:bodyPr wrap="none" lIns="0" tIns="0" rIns="0" bIns="0" rtlCol="0" anchor="ctr">
            <a:spAutoFit/>
          </a:bodyPr>
          <a:lstStyle/>
          <a:p>
            <a:pPr marL="0" indent="0">
              <a:buNone/>
            </a:pPr>
            <a:r>
              <a:rPr lang="en-US" sz="1125" b="1" dirty="0">
                <a:solidFill>
                  <a:srgbClr val="059669"/>
                </a:solidFill>
                <a:latin typeface="Segoe UI" pitchFamily="34" charset="0"/>
                <a:ea typeface="Segoe UI" pitchFamily="34" charset="-122"/>
                <a:cs typeface="Segoe UI" pitchFamily="34" charset="-120"/>
              </a:rPr>
              <a:t>Implementación </a:t>
            </a:r>
            <a:r>
              <a:rPr lang="en-US" sz="1125" b="1" dirty="0" err="1">
                <a:solidFill>
                  <a:srgbClr val="059669"/>
                </a:solidFill>
                <a:latin typeface="Segoe UI" pitchFamily="34" charset="0"/>
                <a:ea typeface="Segoe UI" pitchFamily="34" charset="-122"/>
                <a:cs typeface="Segoe UI" pitchFamily="34" charset="-120"/>
              </a:rPr>
              <a:t>en</a:t>
            </a:r>
            <a:r>
              <a:rPr lang="en-US" sz="1125" b="1" dirty="0">
                <a:solidFill>
                  <a:srgbClr val="059669"/>
                </a:solidFill>
                <a:latin typeface="Segoe UI" pitchFamily="34" charset="0"/>
                <a:ea typeface="Segoe UI" pitchFamily="34" charset="-122"/>
                <a:cs typeface="Segoe UI" pitchFamily="34" charset="-120"/>
              </a:rPr>
              <a:t> : Enfoque por Verticales</a:t>
            </a:r>
            <a:endParaRPr lang="en-US" sz="1125" dirty="0"/>
          </a:p>
        </p:txBody>
      </p:sp>
      <p:sp>
        <p:nvSpPr>
          <p:cNvPr id="43" name="Shape 33"/>
          <p:cNvSpPr/>
          <p:nvPr/>
        </p:nvSpPr>
        <p:spPr>
          <a:xfrm>
            <a:off x="4714875" y="971550"/>
            <a:ext cx="845809" cy="217884"/>
          </a:xfrm>
          <a:prstGeom prst="rect">
            <a:avLst/>
          </a:prstGeom>
          <a:solidFill>
            <a:srgbClr val="E9ECEF"/>
          </a:solidFill>
          <a:ln/>
        </p:spPr>
        <p:txBody>
          <a:bodyPr/>
          <a:lstStyle/>
          <a:p>
            <a:endParaRPr lang="es-PA"/>
          </a:p>
        </p:txBody>
      </p:sp>
      <p:sp>
        <p:nvSpPr>
          <p:cNvPr id="44" name="Text 34"/>
          <p:cNvSpPr/>
          <p:nvPr/>
        </p:nvSpPr>
        <p:spPr>
          <a:xfrm>
            <a:off x="4714875" y="971550"/>
            <a:ext cx="917246" cy="217884"/>
          </a:xfrm>
          <a:prstGeom prst="rect">
            <a:avLst/>
          </a:prstGeom>
          <a:noFill/>
          <a:ln/>
        </p:spPr>
        <p:txBody>
          <a:bodyPr wrap="square" lIns="51054" tIns="51054" rIns="51054" bIns="51054"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Vertical</a:t>
            </a:r>
            <a:endParaRPr lang="en-US" sz="675" dirty="0"/>
          </a:p>
        </p:txBody>
      </p:sp>
      <p:sp>
        <p:nvSpPr>
          <p:cNvPr id="45" name="Shape 35"/>
          <p:cNvSpPr/>
          <p:nvPr/>
        </p:nvSpPr>
        <p:spPr>
          <a:xfrm>
            <a:off x="5560684" y="971550"/>
            <a:ext cx="1691618" cy="217884"/>
          </a:xfrm>
          <a:prstGeom prst="rect">
            <a:avLst/>
          </a:prstGeom>
          <a:solidFill>
            <a:srgbClr val="E9ECEF"/>
          </a:solidFill>
          <a:ln/>
        </p:spPr>
        <p:txBody>
          <a:bodyPr/>
          <a:lstStyle/>
          <a:p>
            <a:endParaRPr lang="es-PA"/>
          </a:p>
        </p:txBody>
      </p:sp>
      <p:sp>
        <p:nvSpPr>
          <p:cNvPr id="46" name="Text 36"/>
          <p:cNvSpPr/>
          <p:nvPr/>
        </p:nvSpPr>
        <p:spPr>
          <a:xfrm>
            <a:off x="5560684" y="971550"/>
            <a:ext cx="1763055" cy="217884"/>
          </a:xfrm>
          <a:prstGeom prst="rect">
            <a:avLst/>
          </a:prstGeom>
          <a:noFill/>
          <a:ln/>
        </p:spPr>
        <p:txBody>
          <a:bodyPr wrap="square" lIns="51054" tIns="51054" rIns="51054" bIns="51054"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Desafíos Específicos</a:t>
            </a:r>
            <a:endParaRPr lang="en-US" sz="675" dirty="0"/>
          </a:p>
        </p:txBody>
      </p:sp>
      <p:sp>
        <p:nvSpPr>
          <p:cNvPr id="47" name="Shape 37"/>
          <p:cNvSpPr/>
          <p:nvPr/>
        </p:nvSpPr>
        <p:spPr>
          <a:xfrm>
            <a:off x="7252302" y="971550"/>
            <a:ext cx="1691673" cy="217884"/>
          </a:xfrm>
          <a:prstGeom prst="rect">
            <a:avLst/>
          </a:prstGeom>
          <a:solidFill>
            <a:srgbClr val="E9ECEF"/>
          </a:solidFill>
          <a:ln/>
        </p:spPr>
        <p:txBody>
          <a:bodyPr/>
          <a:lstStyle/>
          <a:p>
            <a:endParaRPr lang="es-PA"/>
          </a:p>
        </p:txBody>
      </p:sp>
      <p:sp>
        <p:nvSpPr>
          <p:cNvPr id="48" name="Text 38"/>
          <p:cNvSpPr/>
          <p:nvPr/>
        </p:nvSpPr>
        <p:spPr>
          <a:xfrm>
            <a:off x="7252302" y="971550"/>
            <a:ext cx="1763111" cy="217884"/>
          </a:xfrm>
          <a:prstGeom prst="rect">
            <a:avLst/>
          </a:prstGeom>
          <a:noFill/>
          <a:ln/>
        </p:spPr>
        <p:txBody>
          <a:bodyPr wrap="square" lIns="51054" tIns="51054" rIns="51054" bIns="51054"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Resultados Esperados</a:t>
            </a:r>
            <a:endParaRPr lang="en-US" sz="675" dirty="0"/>
          </a:p>
        </p:txBody>
      </p:sp>
      <p:sp>
        <p:nvSpPr>
          <p:cNvPr id="49" name="Text 39"/>
          <p:cNvSpPr/>
          <p:nvPr/>
        </p:nvSpPr>
        <p:spPr>
          <a:xfrm>
            <a:off x="4714875" y="1189434"/>
            <a:ext cx="917246" cy="607219"/>
          </a:xfrm>
          <a:prstGeom prst="rect">
            <a:avLst/>
          </a:prstGeom>
          <a:noFill/>
          <a:ln/>
        </p:spPr>
        <p:txBody>
          <a:bodyPr wrap="square" lIns="51054" tIns="51054" rIns="51054" bIns="51054"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Banca y Finanzas</a:t>
            </a:r>
            <a:endParaRPr lang="en-US" sz="675" dirty="0"/>
          </a:p>
        </p:txBody>
      </p:sp>
      <p:sp>
        <p:nvSpPr>
          <p:cNvPr id="50" name="Text 40"/>
          <p:cNvSpPr/>
          <p:nvPr/>
        </p:nvSpPr>
        <p:spPr>
          <a:xfrm>
            <a:off x="5603546" y="1316236"/>
            <a:ext cx="1221330"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Altos requisitos de seguridad</a:t>
            </a:r>
            <a:endParaRPr lang="en-US" sz="675" dirty="0"/>
          </a:p>
        </p:txBody>
      </p:sp>
      <p:sp>
        <p:nvSpPr>
          <p:cNvPr id="51" name="Text 41"/>
          <p:cNvSpPr/>
          <p:nvPr/>
        </p:nvSpPr>
        <p:spPr>
          <a:xfrm>
            <a:off x="5603546" y="1444823"/>
            <a:ext cx="1078204"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Cumplimiento regulatorio</a:t>
            </a:r>
            <a:endParaRPr lang="en-US" sz="675" dirty="0"/>
          </a:p>
        </p:txBody>
      </p:sp>
      <p:sp>
        <p:nvSpPr>
          <p:cNvPr id="52" name="Text 42"/>
          <p:cNvSpPr/>
          <p:nvPr/>
        </p:nvSpPr>
        <p:spPr>
          <a:xfrm>
            <a:off x="5603546" y="1573411"/>
            <a:ext cx="1354857"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Necesidad de alta disponibilidad</a:t>
            </a:r>
            <a:endParaRPr lang="en-US" sz="675" dirty="0"/>
          </a:p>
        </p:txBody>
      </p:sp>
      <p:sp>
        <p:nvSpPr>
          <p:cNvPr id="53" name="Text 43"/>
          <p:cNvSpPr/>
          <p:nvPr/>
        </p:nvSpPr>
        <p:spPr>
          <a:xfrm>
            <a:off x="7295164" y="1251942"/>
            <a:ext cx="1364345" cy="223242"/>
          </a:xfrm>
          <a:prstGeom prst="rect">
            <a:avLst/>
          </a:prstGeom>
          <a:noFill/>
          <a:ln/>
        </p:spPr>
        <p:txBody>
          <a:bodyPr wrap="squar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Reducción de 40% en tiempo de preventa</a:t>
            </a:r>
            <a:endParaRPr lang="en-US" sz="675" dirty="0"/>
          </a:p>
        </p:txBody>
      </p:sp>
      <p:sp>
        <p:nvSpPr>
          <p:cNvPr id="54" name="Text 44"/>
          <p:cNvSpPr/>
          <p:nvPr/>
        </p:nvSpPr>
        <p:spPr>
          <a:xfrm>
            <a:off x="7295164" y="1509117"/>
            <a:ext cx="1640774"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Aumento de 25% en tasa de conversión</a:t>
            </a:r>
            <a:endParaRPr lang="en-US" sz="675" dirty="0"/>
          </a:p>
        </p:txBody>
      </p:sp>
      <p:sp>
        <p:nvSpPr>
          <p:cNvPr id="55" name="Text 45"/>
          <p:cNvSpPr/>
          <p:nvPr/>
        </p:nvSpPr>
        <p:spPr>
          <a:xfrm>
            <a:off x="7295164" y="1637705"/>
            <a:ext cx="1440498"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Mejora en precisión de propuestas</a:t>
            </a:r>
            <a:endParaRPr lang="en-US" sz="675" dirty="0"/>
          </a:p>
        </p:txBody>
      </p:sp>
      <p:sp>
        <p:nvSpPr>
          <p:cNvPr id="56" name="Text 46"/>
          <p:cNvSpPr/>
          <p:nvPr/>
        </p:nvSpPr>
        <p:spPr>
          <a:xfrm>
            <a:off x="4714875" y="1796653"/>
            <a:ext cx="917246" cy="478631"/>
          </a:xfrm>
          <a:prstGeom prst="rect">
            <a:avLst/>
          </a:prstGeom>
          <a:noFill/>
          <a:ln/>
        </p:spPr>
        <p:txBody>
          <a:bodyPr wrap="square" lIns="51054" tIns="51054" rIns="51054" bIns="51054"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Retail</a:t>
            </a:r>
            <a:endParaRPr lang="en-US" sz="675" dirty="0"/>
          </a:p>
        </p:txBody>
      </p:sp>
      <p:sp>
        <p:nvSpPr>
          <p:cNvPr id="57" name="Text 47"/>
          <p:cNvSpPr/>
          <p:nvPr/>
        </p:nvSpPr>
        <p:spPr>
          <a:xfrm>
            <a:off x="5603546" y="1859161"/>
            <a:ext cx="1040253"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Escalabilidad estacional</a:t>
            </a:r>
            <a:endParaRPr lang="en-US" sz="675" dirty="0"/>
          </a:p>
        </p:txBody>
      </p:sp>
      <p:sp>
        <p:nvSpPr>
          <p:cNvPr id="58" name="Text 48"/>
          <p:cNvSpPr/>
          <p:nvPr/>
        </p:nvSpPr>
        <p:spPr>
          <a:xfrm>
            <a:off x="5603546" y="1987748"/>
            <a:ext cx="959160"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Integración multicanal</a:t>
            </a:r>
            <a:endParaRPr lang="en-US" sz="675" dirty="0"/>
          </a:p>
        </p:txBody>
      </p:sp>
      <p:sp>
        <p:nvSpPr>
          <p:cNvPr id="59" name="Text 49"/>
          <p:cNvSpPr/>
          <p:nvPr/>
        </p:nvSpPr>
        <p:spPr>
          <a:xfrm>
            <a:off x="5603546" y="2116336"/>
            <a:ext cx="1202271"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Análisis de datos de clientes</a:t>
            </a:r>
            <a:endParaRPr lang="en-US" sz="675" dirty="0"/>
          </a:p>
        </p:txBody>
      </p:sp>
      <p:sp>
        <p:nvSpPr>
          <p:cNvPr id="60" name="Text 50"/>
          <p:cNvSpPr/>
          <p:nvPr/>
        </p:nvSpPr>
        <p:spPr>
          <a:xfrm>
            <a:off x="7295164" y="1859161"/>
            <a:ext cx="1640774"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Reducción de 50% en tiempo de diseño</a:t>
            </a:r>
            <a:endParaRPr lang="en-US" sz="675" dirty="0"/>
          </a:p>
        </p:txBody>
      </p:sp>
      <p:sp>
        <p:nvSpPr>
          <p:cNvPr id="61" name="Text 51"/>
          <p:cNvSpPr/>
          <p:nvPr/>
        </p:nvSpPr>
        <p:spPr>
          <a:xfrm>
            <a:off x="7295164" y="1987748"/>
            <a:ext cx="1259588"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Aumento de 30% en upselling</a:t>
            </a:r>
            <a:endParaRPr lang="en-US" sz="675" dirty="0"/>
          </a:p>
        </p:txBody>
      </p:sp>
      <p:sp>
        <p:nvSpPr>
          <p:cNvPr id="62" name="Text 52"/>
          <p:cNvSpPr/>
          <p:nvPr/>
        </p:nvSpPr>
        <p:spPr>
          <a:xfrm>
            <a:off x="7295164" y="2116336"/>
            <a:ext cx="1411811"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Mejora en satisfacción de clientes</a:t>
            </a:r>
            <a:endParaRPr lang="en-US" sz="675" dirty="0"/>
          </a:p>
        </p:txBody>
      </p:sp>
      <p:sp>
        <p:nvSpPr>
          <p:cNvPr id="63" name="Text 53"/>
          <p:cNvSpPr/>
          <p:nvPr/>
        </p:nvSpPr>
        <p:spPr>
          <a:xfrm>
            <a:off x="4714875" y="2275284"/>
            <a:ext cx="917246" cy="475059"/>
          </a:xfrm>
          <a:prstGeom prst="rect">
            <a:avLst/>
          </a:prstGeom>
          <a:noFill/>
          <a:ln/>
        </p:spPr>
        <p:txBody>
          <a:bodyPr wrap="square" lIns="51054" tIns="51054" rIns="51054" bIns="51054"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Manufactura</a:t>
            </a:r>
            <a:endParaRPr lang="en-US" sz="675" dirty="0"/>
          </a:p>
        </p:txBody>
      </p:sp>
      <p:sp>
        <p:nvSpPr>
          <p:cNvPr id="64" name="Text 54"/>
          <p:cNvSpPr/>
          <p:nvPr/>
        </p:nvSpPr>
        <p:spPr>
          <a:xfrm>
            <a:off x="5603546" y="2337792"/>
            <a:ext cx="1469129"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Conectividad en entornos adversos</a:t>
            </a:r>
            <a:endParaRPr lang="en-US" sz="675" dirty="0"/>
          </a:p>
        </p:txBody>
      </p:sp>
      <p:sp>
        <p:nvSpPr>
          <p:cNvPr id="65" name="Text 55"/>
          <p:cNvSpPr/>
          <p:nvPr/>
        </p:nvSpPr>
        <p:spPr>
          <a:xfrm>
            <a:off x="5603546" y="2466380"/>
            <a:ext cx="792287"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Integración OT/IT</a:t>
            </a:r>
            <a:endParaRPr lang="en-US" sz="675" dirty="0"/>
          </a:p>
        </p:txBody>
      </p:sp>
      <p:sp>
        <p:nvSpPr>
          <p:cNvPr id="66" name="Text 56"/>
          <p:cNvSpPr/>
          <p:nvPr/>
        </p:nvSpPr>
        <p:spPr>
          <a:xfrm>
            <a:off x="5603546" y="2594967"/>
            <a:ext cx="959300"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Continuidad operativa</a:t>
            </a:r>
            <a:endParaRPr lang="en-US" sz="675" dirty="0"/>
          </a:p>
        </p:txBody>
      </p:sp>
      <p:sp>
        <p:nvSpPr>
          <p:cNvPr id="67" name="Text 57"/>
          <p:cNvSpPr/>
          <p:nvPr/>
        </p:nvSpPr>
        <p:spPr>
          <a:xfrm>
            <a:off x="7295164" y="2337792"/>
            <a:ext cx="1640774"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Reducción de 35% en tiempo de diseño</a:t>
            </a:r>
            <a:endParaRPr lang="en-US" sz="675" dirty="0"/>
          </a:p>
        </p:txBody>
      </p:sp>
      <p:sp>
        <p:nvSpPr>
          <p:cNvPr id="68" name="Text 58"/>
          <p:cNvSpPr/>
          <p:nvPr/>
        </p:nvSpPr>
        <p:spPr>
          <a:xfrm>
            <a:off x="7295164" y="2466380"/>
            <a:ext cx="1435643"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Disminución de 40% en revisiones</a:t>
            </a:r>
            <a:endParaRPr lang="en-US" sz="675" dirty="0"/>
          </a:p>
        </p:txBody>
      </p:sp>
      <p:sp>
        <p:nvSpPr>
          <p:cNvPr id="69" name="Text 59"/>
          <p:cNvSpPr/>
          <p:nvPr/>
        </p:nvSpPr>
        <p:spPr>
          <a:xfrm>
            <a:off x="7295164" y="2594967"/>
            <a:ext cx="1602600" cy="9465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 Aumento de 20% en valor de contratos</a:t>
            </a:r>
            <a:endParaRPr lang="en-US" sz="675" dirty="0"/>
          </a:p>
        </p:txBody>
      </p:sp>
      <p:sp>
        <p:nvSpPr>
          <p:cNvPr id="70" name="Shape 60"/>
          <p:cNvSpPr/>
          <p:nvPr/>
        </p:nvSpPr>
        <p:spPr>
          <a:xfrm>
            <a:off x="4629150" y="2907506"/>
            <a:ext cx="4400550" cy="1928813"/>
          </a:xfrm>
          <a:prstGeom prst="rect">
            <a:avLst/>
          </a:prstGeom>
          <a:solidFill>
            <a:srgbClr val="FFFFFF"/>
          </a:solidFill>
          <a:ln/>
        </p:spPr>
        <p:txBody>
          <a:bodyPr/>
          <a:lstStyle/>
          <a:p>
            <a:endParaRPr lang="es-PA"/>
          </a:p>
        </p:txBody>
      </p:sp>
      <p:sp>
        <p:nvSpPr>
          <p:cNvPr id="71" name="Text 61"/>
          <p:cNvSpPr/>
          <p:nvPr/>
        </p:nvSpPr>
        <p:spPr>
          <a:xfrm>
            <a:off x="4714875" y="2993231"/>
            <a:ext cx="4300538" cy="214313"/>
          </a:xfrm>
          <a:prstGeom prst="rect">
            <a:avLst/>
          </a:prstGeom>
          <a:noFill/>
          <a:ln/>
        </p:spPr>
        <p:txBody>
          <a:bodyPr wrap="none" lIns="0" tIns="0" rIns="0" bIns="0" rtlCol="0" anchor="ctr">
            <a:spAutoFit/>
          </a:bodyPr>
          <a:lstStyle/>
          <a:p>
            <a:pPr marL="0" indent="0">
              <a:buNone/>
            </a:pPr>
            <a:r>
              <a:rPr lang="en-US" sz="1125" b="1" dirty="0">
                <a:solidFill>
                  <a:srgbClr val="059669"/>
                </a:solidFill>
                <a:latin typeface="Segoe UI" pitchFamily="34" charset="0"/>
                <a:ea typeface="Segoe UI" pitchFamily="34" charset="-122"/>
                <a:cs typeface="Segoe UI" pitchFamily="34" charset="-120"/>
              </a:rPr>
              <a:t>Ejercicio Práctico con ChatGPT</a:t>
            </a:r>
            <a:endParaRPr lang="en-US" sz="1125" dirty="0"/>
          </a:p>
        </p:txBody>
      </p:sp>
      <p:sp>
        <p:nvSpPr>
          <p:cNvPr id="72" name="Shape 62"/>
          <p:cNvSpPr/>
          <p:nvPr/>
        </p:nvSpPr>
        <p:spPr>
          <a:xfrm>
            <a:off x="4714875" y="3264694"/>
            <a:ext cx="4229100" cy="171450"/>
          </a:xfrm>
          <a:prstGeom prst="rect">
            <a:avLst/>
          </a:prstGeom>
          <a:solidFill>
            <a:srgbClr val="EFF6FF"/>
          </a:solidFill>
          <a:ln/>
        </p:spPr>
        <p:txBody>
          <a:bodyPr/>
          <a:lstStyle/>
          <a:p>
            <a:endParaRPr lang="es-PA"/>
          </a:p>
        </p:txBody>
      </p:sp>
      <p:pic>
        <p:nvPicPr>
          <p:cNvPr id="73" name="Image 8" descr="preencoded.png"/>
          <p:cNvPicPr>
            <a:picLocks noChangeAspect="1"/>
          </p:cNvPicPr>
          <p:nvPr/>
        </p:nvPicPr>
        <p:blipFill>
          <a:blip r:embed="rId11"/>
          <a:stretch>
            <a:fillRect/>
          </a:stretch>
        </p:blipFill>
        <p:spPr>
          <a:xfrm>
            <a:off x="4743450" y="3302198"/>
            <a:ext cx="107156" cy="85725"/>
          </a:xfrm>
          <a:prstGeom prst="rect">
            <a:avLst/>
          </a:prstGeom>
        </p:spPr>
      </p:pic>
      <p:sp>
        <p:nvSpPr>
          <p:cNvPr id="74" name="Text 63"/>
          <p:cNvSpPr/>
          <p:nvPr/>
        </p:nvSpPr>
        <p:spPr>
          <a:xfrm>
            <a:off x="4879181" y="3302198"/>
            <a:ext cx="990805" cy="94655"/>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Herramienta: ChatGPT</a:t>
            </a:r>
            <a:endParaRPr lang="en-US" sz="675" dirty="0"/>
          </a:p>
        </p:txBody>
      </p:sp>
      <p:sp>
        <p:nvSpPr>
          <p:cNvPr id="75" name="Text 64"/>
          <p:cNvSpPr/>
          <p:nvPr/>
        </p:nvSpPr>
        <p:spPr>
          <a:xfrm>
            <a:off x="4714875" y="3464719"/>
            <a:ext cx="4300538" cy="114300"/>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Generación de Propuestas Personalizadas por Vertical</a:t>
            </a:r>
            <a:endParaRPr lang="en-US" sz="675" dirty="0"/>
          </a:p>
        </p:txBody>
      </p:sp>
      <p:sp>
        <p:nvSpPr>
          <p:cNvPr id="76" name="Text 65"/>
          <p:cNvSpPr/>
          <p:nvPr/>
        </p:nvSpPr>
        <p:spPr>
          <a:xfrm>
            <a:off x="4829175" y="3579019"/>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Acceda a ChatGPT (chat.openai.com)</a:t>
            </a:r>
            <a:endParaRPr lang="en-US" sz="675" dirty="0"/>
          </a:p>
        </p:txBody>
      </p:sp>
      <p:sp>
        <p:nvSpPr>
          <p:cNvPr id="77" name="Text 66"/>
          <p:cNvSpPr/>
          <p:nvPr/>
        </p:nvSpPr>
        <p:spPr>
          <a:xfrm>
            <a:off x="4829175" y="3698531"/>
            <a:ext cx="1931619" cy="10387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Seleccione una vertical de industria relevante para </a:t>
            </a:r>
            <a:endParaRPr lang="en-US" sz="675" dirty="0"/>
          </a:p>
        </p:txBody>
      </p:sp>
      <p:sp>
        <p:nvSpPr>
          <p:cNvPr id="78" name="Text 67"/>
          <p:cNvSpPr/>
          <p:nvPr/>
        </p:nvSpPr>
        <p:spPr>
          <a:xfrm>
            <a:off x="4829175" y="3807619"/>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Desarrolle un prompt para generar una propuesta técnica personalizada</a:t>
            </a:r>
            <a:endParaRPr lang="en-US" sz="675" dirty="0"/>
          </a:p>
        </p:txBody>
      </p:sp>
      <p:sp>
        <p:nvSpPr>
          <p:cNvPr id="79" name="Text 68"/>
          <p:cNvSpPr/>
          <p:nvPr/>
        </p:nvSpPr>
        <p:spPr>
          <a:xfrm>
            <a:off x="4829175" y="3921919"/>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Evalúe la propuesta generada en términos de precisión y relevancia</a:t>
            </a:r>
            <a:endParaRPr lang="en-US" sz="675" dirty="0"/>
          </a:p>
        </p:txBody>
      </p:sp>
      <p:sp>
        <p:nvSpPr>
          <p:cNvPr id="80" name="Text 69"/>
          <p:cNvSpPr/>
          <p:nvPr/>
        </p:nvSpPr>
        <p:spPr>
          <a:xfrm>
            <a:off x="4829175" y="4036219"/>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Refine el prompt para mejorar los resultados</a:t>
            </a:r>
            <a:endParaRPr lang="en-US" sz="675" dirty="0"/>
          </a:p>
        </p:txBody>
      </p:sp>
      <p:sp>
        <p:nvSpPr>
          <p:cNvPr id="81" name="Shape 70"/>
          <p:cNvSpPr/>
          <p:nvPr/>
        </p:nvSpPr>
        <p:spPr>
          <a:xfrm>
            <a:off x="4714875" y="4179094"/>
            <a:ext cx="4229100" cy="571500"/>
          </a:xfrm>
          <a:prstGeom prst="rect">
            <a:avLst/>
          </a:prstGeom>
          <a:solidFill>
            <a:srgbClr val="F3F4F6"/>
          </a:solidFill>
          <a:ln/>
        </p:spPr>
        <p:txBody>
          <a:bodyPr/>
          <a:lstStyle/>
          <a:p>
            <a:endParaRPr lang="es-PA"/>
          </a:p>
        </p:txBody>
      </p:sp>
      <p:sp>
        <p:nvSpPr>
          <p:cNvPr id="82" name="Text 71"/>
          <p:cNvSpPr/>
          <p:nvPr/>
        </p:nvSpPr>
        <p:spPr>
          <a:xfrm>
            <a:off x="4743450" y="4270031"/>
            <a:ext cx="4243388" cy="103875"/>
          </a:xfrm>
          <a:prstGeom prst="rect">
            <a:avLst/>
          </a:prstGeom>
          <a:noFill/>
          <a:ln/>
        </p:spPr>
        <p:txBody>
          <a:bodyPr wrap="square" lIns="0" tIns="0" rIns="0" bIns="0" rtlCol="0" anchor="ctr">
            <a:spAutoFit/>
          </a:bodyPr>
          <a:lstStyle/>
          <a:p>
            <a:pPr marL="0" indent="0">
              <a:buNone/>
            </a:pPr>
            <a:r>
              <a:rPr lang="en-US" sz="675" dirty="0">
                <a:solidFill>
                  <a:srgbClr val="374151"/>
                </a:solidFill>
                <a:latin typeface="ui-monospace" pitchFamily="34" charset="0"/>
                <a:ea typeface="ui-monospace" pitchFamily="34" charset="-122"/>
                <a:cs typeface="ui-monospace" pitchFamily="34" charset="-120"/>
              </a:rPr>
              <a:t>Actúa como arquitecto de soluciones senior de  especializado en soluciones para el sector financiero en Panamá.</a:t>
            </a:r>
            <a:endParaRPr lang="en-US" sz="675" dirty="0"/>
          </a:p>
        </p:txBody>
      </p:sp>
      <p:sp>
        <p:nvSpPr>
          <p:cNvPr id="83" name="Text 72"/>
          <p:cNvSpPr/>
          <p:nvPr/>
        </p:nvSpPr>
        <p:spPr>
          <a:xfrm>
            <a:off x="4743450" y="4436269"/>
            <a:ext cx="4243388" cy="342900"/>
          </a:xfrm>
          <a:prstGeom prst="rect">
            <a:avLst/>
          </a:prstGeom>
          <a:noFill/>
          <a:ln/>
        </p:spPr>
        <p:txBody>
          <a:bodyPr wrap="square" lIns="0" tIns="0" rIns="0" bIns="0" rtlCol="0" anchor="ctr">
            <a:spAutoFit/>
          </a:bodyPr>
          <a:lstStyle/>
          <a:p>
            <a:pPr marL="0" indent="0">
              <a:buNone/>
            </a:pPr>
            <a:r>
              <a:rPr lang="en-US" sz="675" dirty="0">
                <a:solidFill>
                  <a:srgbClr val="374151"/>
                </a:solidFill>
                <a:latin typeface="ui-monospace" pitchFamily="34" charset="0"/>
                <a:ea typeface="ui-monospace" pitchFamily="34" charset="-122"/>
                <a:cs typeface="ui-monospace" pitchFamily="34" charset="-120"/>
              </a:rPr>
              <a:t>Necesito generar una propuesta técnica para un banco mediano con: 15 sucursales, 500 empleados, infraestructura envejecida, preocupaciones de seguridad y cumplimiento.</a:t>
            </a:r>
            <a:endParaRPr lang="en-US" sz="675" dirty="0"/>
          </a:p>
        </p:txBody>
      </p:sp>
      <p:sp>
        <p:nvSpPr>
          <p:cNvPr id="84" name="Text 73"/>
          <p:cNvSpPr/>
          <p:nvPr/>
        </p:nvSpPr>
        <p:spPr>
          <a:xfrm>
            <a:off x="4743450" y="4779169"/>
            <a:ext cx="4243388" cy="228600"/>
          </a:xfrm>
          <a:prstGeom prst="rect">
            <a:avLst/>
          </a:prstGeom>
          <a:noFill/>
          <a:ln/>
        </p:spPr>
        <p:txBody>
          <a:bodyPr wrap="square" lIns="0" tIns="0" rIns="0" bIns="0" rtlCol="0" anchor="ctr">
            <a:spAutoFit/>
          </a:bodyPr>
          <a:lstStyle/>
          <a:p>
            <a:pPr marL="0" indent="0">
              <a:buNone/>
            </a:pPr>
            <a:r>
              <a:rPr lang="en-US" sz="675" dirty="0">
                <a:solidFill>
                  <a:srgbClr val="374151"/>
                </a:solidFill>
                <a:latin typeface="ui-monospace" pitchFamily="34" charset="0"/>
                <a:ea typeface="ui-monospace" pitchFamily="34" charset="-122"/>
                <a:cs typeface="ui-monospace" pitchFamily="34" charset="-120"/>
              </a:rPr>
              <a:t>El banco busca: 1) Seguridad perimetral, 2) Backup y DR, 3) Modernización de centro de datos, 4) Mejora de conectividad entre sucursales.</a:t>
            </a:r>
            <a:endParaRPr lang="en-US" sz="675" dirty="0"/>
          </a:p>
        </p:txBody>
      </p:sp>
      <p:sp>
        <p:nvSpPr>
          <p:cNvPr id="85" name="Shape 74"/>
          <p:cNvSpPr/>
          <p:nvPr/>
        </p:nvSpPr>
        <p:spPr>
          <a:xfrm>
            <a:off x="57150" y="5258681"/>
            <a:ext cx="8915400" cy="371475"/>
          </a:xfrm>
          <a:prstGeom prst="rect">
            <a:avLst/>
          </a:prstGeom>
          <a:solidFill>
            <a:srgbClr val="FFFBEB"/>
          </a:solidFill>
          <a:ln/>
        </p:spPr>
        <p:txBody>
          <a:bodyPr/>
          <a:lstStyle/>
          <a:p>
            <a:endParaRPr lang="es-PA"/>
          </a:p>
        </p:txBody>
      </p:sp>
      <p:sp>
        <p:nvSpPr>
          <p:cNvPr id="86" name="Shape 75"/>
          <p:cNvSpPr/>
          <p:nvPr/>
        </p:nvSpPr>
        <p:spPr>
          <a:xfrm>
            <a:off x="57150" y="5258681"/>
            <a:ext cx="35719" cy="371475"/>
          </a:xfrm>
          <a:prstGeom prst="rect">
            <a:avLst/>
          </a:prstGeom>
          <a:solidFill>
            <a:srgbClr val="EA580C"/>
          </a:solidFill>
          <a:ln/>
        </p:spPr>
        <p:txBody>
          <a:bodyPr/>
          <a:lstStyle/>
          <a:p>
            <a:endParaRPr lang="es-PA"/>
          </a:p>
        </p:txBody>
      </p:sp>
      <p:pic>
        <p:nvPicPr>
          <p:cNvPr id="87" name="Image 9" descr="preencoded.png"/>
          <p:cNvPicPr>
            <a:picLocks noChangeAspect="1"/>
          </p:cNvPicPr>
          <p:nvPr/>
        </p:nvPicPr>
        <p:blipFill>
          <a:blip r:embed="rId12"/>
          <a:stretch>
            <a:fillRect/>
          </a:stretch>
        </p:blipFill>
        <p:spPr>
          <a:xfrm>
            <a:off x="128588" y="5339048"/>
            <a:ext cx="64294" cy="85725"/>
          </a:xfrm>
          <a:prstGeom prst="rect">
            <a:avLst/>
          </a:prstGeom>
        </p:spPr>
      </p:pic>
      <p:sp>
        <p:nvSpPr>
          <p:cNvPr id="88" name="Text 76"/>
          <p:cNvSpPr/>
          <p:nvPr/>
        </p:nvSpPr>
        <p:spPr>
          <a:xfrm>
            <a:off x="221456" y="5339048"/>
            <a:ext cx="957542" cy="94655"/>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Pregunta Estratégica:</a:t>
            </a:r>
            <a:endParaRPr lang="en-US" sz="675" dirty="0"/>
          </a:p>
        </p:txBody>
      </p:sp>
      <p:sp>
        <p:nvSpPr>
          <p:cNvPr id="89" name="Text 77"/>
          <p:cNvSpPr/>
          <p:nvPr/>
        </p:nvSpPr>
        <p:spPr>
          <a:xfrm>
            <a:off x="128588" y="5449631"/>
            <a:ext cx="7665560" cy="10387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¿Cómo </a:t>
            </a:r>
            <a:r>
              <a:rPr lang="en-US" sz="675" dirty="0" err="1">
                <a:solidFill>
                  <a:srgbClr val="374151"/>
                </a:solidFill>
                <a:latin typeface="Segoe UI" pitchFamily="34" charset="0"/>
                <a:ea typeface="Segoe UI" pitchFamily="34" charset="-122"/>
                <a:cs typeface="Segoe UI" pitchFamily="34" charset="-120"/>
              </a:rPr>
              <a:t>podría</a:t>
            </a:r>
            <a:r>
              <a:rPr lang="en-US" sz="675" dirty="0">
                <a:solidFill>
                  <a:srgbClr val="374151"/>
                </a:solidFill>
                <a:latin typeface="Segoe UI" pitchFamily="34" charset="0"/>
                <a:ea typeface="Segoe UI" pitchFamily="34" charset="-122"/>
                <a:cs typeface="Segoe UI" pitchFamily="34" charset="-120"/>
              </a:rPr>
              <a:t>  utilizar el análisis de datos de propuestas exitosas vs. no exitosas para refinar continuamente sus estrategias de ventas y mejorar su posicionamiento competitivo en diferentes verticales?</a:t>
            </a:r>
            <a:endParaRPr lang="en-US" sz="67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287" y="14287"/>
            <a:ext cx="9144000" cy="5130636"/>
          </a:xfrm>
          <a:prstGeom prst="rect">
            <a:avLst/>
          </a:prstGeom>
        </p:spPr>
      </p:pic>
      <p:sp>
        <p:nvSpPr>
          <p:cNvPr id="3" name="Shape 0"/>
          <p:cNvSpPr/>
          <p:nvPr/>
        </p:nvSpPr>
        <p:spPr>
          <a:xfrm>
            <a:off x="342900" y="342900"/>
            <a:ext cx="714375" cy="42863"/>
          </a:xfrm>
          <a:prstGeom prst="rect">
            <a:avLst/>
          </a:prstGeom>
          <a:solidFill>
            <a:srgbClr val="EA580C"/>
          </a:solidFill>
          <a:ln/>
        </p:spPr>
        <p:txBody>
          <a:bodyPr/>
          <a:lstStyle/>
          <a:p>
            <a:endParaRPr lang="es-PA"/>
          </a:p>
        </p:txBody>
      </p:sp>
      <p:sp>
        <p:nvSpPr>
          <p:cNvPr id="4" name="Text 1"/>
          <p:cNvSpPr/>
          <p:nvPr/>
        </p:nvSpPr>
        <p:spPr>
          <a:xfrm>
            <a:off x="342900" y="500063"/>
            <a:ext cx="8529638" cy="308604"/>
          </a:xfrm>
          <a:prstGeom prst="rect">
            <a:avLst/>
          </a:prstGeom>
          <a:noFill/>
          <a:ln/>
        </p:spPr>
        <p:txBody>
          <a:bodyPr wrap="none" lIns="0" tIns="0" rIns="0" bIns="0" rtlCol="0" anchor="ctr">
            <a:spAutoFit/>
          </a:bodyPr>
          <a:lstStyle/>
          <a:p>
            <a:pPr marL="0" indent="0">
              <a:buNone/>
            </a:pPr>
            <a:r>
              <a:rPr lang="en-US" sz="2025" b="1" dirty="0">
                <a:solidFill>
                  <a:srgbClr val="FFFFFF"/>
                </a:solidFill>
                <a:latin typeface="Noto Sans" pitchFamily="34" charset="0"/>
                <a:ea typeface="Noto Sans" pitchFamily="34" charset="-122"/>
                <a:cs typeface="Noto Sans" pitchFamily="34" charset="-120"/>
              </a:rPr>
              <a:t>Su Roadmap de Acción: 30-60-90</a:t>
            </a:r>
            <a:endParaRPr lang="en-US" sz="2025" dirty="0"/>
          </a:p>
        </p:txBody>
      </p:sp>
      <p:sp>
        <p:nvSpPr>
          <p:cNvPr id="5" name="Text 2"/>
          <p:cNvSpPr/>
          <p:nvPr/>
        </p:nvSpPr>
        <p:spPr>
          <a:xfrm>
            <a:off x="342900" y="894392"/>
            <a:ext cx="8529638" cy="257175"/>
          </a:xfrm>
          <a:prstGeom prst="rect">
            <a:avLst/>
          </a:prstGeom>
          <a:noFill/>
          <a:ln/>
        </p:spPr>
        <p:txBody>
          <a:bodyPr wrap="none" lIns="0" tIns="0" rIns="0" bIns="0" rtlCol="0" anchor="ctr">
            <a:spAutoFit/>
          </a:bodyPr>
          <a:lstStyle/>
          <a:p>
            <a:pPr marL="0" indent="0">
              <a:buNone/>
            </a:pPr>
            <a:r>
              <a:rPr lang="en-US" sz="1350" b="1" dirty="0">
                <a:solidFill>
                  <a:srgbClr val="FFFFFF">
                    <a:alpha val="90000"/>
                  </a:srgbClr>
                </a:solidFill>
                <a:latin typeface="Noto Sans" pitchFamily="34" charset="0"/>
                <a:ea typeface="Noto Sans" pitchFamily="34" charset="-122"/>
                <a:cs typeface="Noto Sans" pitchFamily="34" charset="-120"/>
              </a:rPr>
              <a:t>Transformando Insights en Resultados Medibles</a:t>
            </a:r>
            <a:endParaRPr lang="en-US" sz="1350" dirty="0"/>
          </a:p>
        </p:txBody>
      </p:sp>
      <p:pic>
        <p:nvPicPr>
          <p:cNvPr id="6" name="Image 1" descr="preencoded.png"/>
          <p:cNvPicPr>
            <a:picLocks noChangeAspect="1"/>
          </p:cNvPicPr>
          <p:nvPr/>
        </p:nvPicPr>
        <p:blipFill>
          <a:blip r:embed="rId4"/>
          <a:stretch>
            <a:fillRect/>
          </a:stretch>
        </p:blipFill>
        <p:spPr>
          <a:xfrm>
            <a:off x="342900" y="1265867"/>
            <a:ext cx="8458200" cy="1071563"/>
          </a:xfrm>
          <a:prstGeom prst="rect">
            <a:avLst/>
          </a:prstGeom>
        </p:spPr>
      </p:pic>
      <p:sp>
        <p:nvSpPr>
          <p:cNvPr id="7" name="Shape 3"/>
          <p:cNvSpPr/>
          <p:nvPr/>
        </p:nvSpPr>
        <p:spPr>
          <a:xfrm>
            <a:off x="342900" y="2480304"/>
            <a:ext cx="2743200" cy="1600200"/>
          </a:xfrm>
          <a:prstGeom prst="rect">
            <a:avLst/>
          </a:prstGeom>
          <a:solidFill>
            <a:srgbClr val="FFFFFF">
              <a:alpha val="5000"/>
            </a:srgbClr>
          </a:solidFill>
          <a:ln/>
        </p:spPr>
        <p:txBody>
          <a:bodyPr/>
          <a:lstStyle/>
          <a:p>
            <a:endParaRPr lang="es-PA"/>
          </a:p>
        </p:txBody>
      </p:sp>
      <p:sp>
        <p:nvSpPr>
          <p:cNvPr id="8" name="Shape 4"/>
          <p:cNvSpPr/>
          <p:nvPr/>
        </p:nvSpPr>
        <p:spPr>
          <a:xfrm>
            <a:off x="342900" y="2480304"/>
            <a:ext cx="28575" cy="1600200"/>
          </a:xfrm>
          <a:prstGeom prst="rect">
            <a:avLst/>
          </a:prstGeom>
          <a:solidFill>
            <a:srgbClr val="059669"/>
          </a:solidFill>
          <a:ln/>
        </p:spPr>
        <p:txBody>
          <a:bodyPr/>
          <a:lstStyle/>
          <a:p>
            <a:endParaRPr lang="es-PA"/>
          </a:p>
        </p:txBody>
      </p:sp>
      <p:sp>
        <p:nvSpPr>
          <p:cNvPr id="9" name="Shape 5"/>
          <p:cNvSpPr/>
          <p:nvPr/>
        </p:nvSpPr>
        <p:spPr>
          <a:xfrm>
            <a:off x="428625" y="2566029"/>
            <a:ext cx="285750" cy="285750"/>
          </a:xfrm>
          <a:prstGeom prst="ellipse">
            <a:avLst/>
          </a:prstGeom>
          <a:solidFill>
            <a:srgbClr val="059669">
              <a:alpha val="20000"/>
            </a:srgbClr>
          </a:solidFill>
          <a:ln/>
        </p:spPr>
        <p:txBody>
          <a:bodyPr/>
          <a:lstStyle/>
          <a:p>
            <a:endParaRPr lang="es-PA"/>
          </a:p>
        </p:txBody>
      </p:sp>
      <p:pic>
        <p:nvPicPr>
          <p:cNvPr id="10" name="Image 2" descr="preencoded.png"/>
          <p:cNvPicPr>
            <a:picLocks noChangeAspect="1"/>
          </p:cNvPicPr>
          <p:nvPr/>
        </p:nvPicPr>
        <p:blipFill>
          <a:blip r:embed="rId5"/>
          <a:stretch>
            <a:fillRect/>
          </a:stretch>
        </p:blipFill>
        <p:spPr>
          <a:xfrm>
            <a:off x="507206" y="2651754"/>
            <a:ext cx="128588" cy="114300"/>
          </a:xfrm>
          <a:prstGeom prst="rect">
            <a:avLst/>
          </a:prstGeom>
        </p:spPr>
      </p:pic>
      <p:sp>
        <p:nvSpPr>
          <p:cNvPr id="11" name="Text 6"/>
          <p:cNvSpPr/>
          <p:nvPr/>
        </p:nvSpPr>
        <p:spPr>
          <a:xfrm>
            <a:off x="800100" y="2566029"/>
            <a:ext cx="1119615" cy="171450"/>
          </a:xfrm>
          <a:prstGeom prst="rect">
            <a:avLst/>
          </a:prstGeom>
          <a:noFill/>
          <a:ln/>
        </p:spPr>
        <p:txBody>
          <a:bodyPr wrap="none" lIns="0" tIns="0" rIns="0" bIns="0" rtlCol="0" anchor="ctr">
            <a:spAutoFit/>
          </a:bodyPr>
          <a:lstStyle/>
          <a:p>
            <a:pPr marL="0" indent="0">
              <a:buNone/>
            </a:pPr>
            <a:r>
              <a:rPr lang="en-US" sz="900" b="1" dirty="0">
                <a:solidFill>
                  <a:srgbClr val="FFFFFF"/>
                </a:solidFill>
                <a:latin typeface="Noto Sans" pitchFamily="34" charset="0"/>
                <a:ea typeface="Noto Sans" pitchFamily="34" charset="-122"/>
                <a:cs typeface="Noto Sans" pitchFamily="34" charset="-120"/>
              </a:rPr>
              <a:t>PRIMEROS 30 DÍAS</a:t>
            </a:r>
            <a:endParaRPr lang="en-US" sz="900" dirty="0"/>
          </a:p>
        </p:txBody>
      </p:sp>
      <p:sp>
        <p:nvSpPr>
          <p:cNvPr id="12" name="Text 7"/>
          <p:cNvSpPr/>
          <p:nvPr/>
        </p:nvSpPr>
        <p:spPr>
          <a:xfrm>
            <a:off x="800100" y="2737479"/>
            <a:ext cx="1119615" cy="114300"/>
          </a:xfrm>
          <a:prstGeom prst="rect">
            <a:avLst/>
          </a:prstGeom>
          <a:noFill/>
          <a:ln/>
        </p:spPr>
        <p:txBody>
          <a:bodyPr wrap="none" lIns="0" tIns="0" rIns="0" bIns="0" rtlCol="0" anchor="ctr">
            <a:spAutoFit/>
          </a:bodyPr>
          <a:lstStyle/>
          <a:p>
            <a:pPr marL="0" indent="0">
              <a:buNone/>
            </a:pPr>
            <a:r>
              <a:rPr lang="en-US" sz="675" dirty="0">
                <a:solidFill>
                  <a:srgbClr val="FFFFFF"/>
                </a:solidFill>
                <a:latin typeface="Noto Sans" pitchFamily="34" charset="0"/>
                <a:ea typeface="Noto Sans" pitchFamily="34" charset="-122"/>
                <a:cs typeface="Noto Sans" pitchFamily="34" charset="-120"/>
              </a:rPr>
              <a:t>Assessment &amp; Foundation</a:t>
            </a:r>
            <a:endParaRPr lang="en-US" sz="675" dirty="0"/>
          </a:p>
        </p:txBody>
      </p:sp>
      <p:sp>
        <p:nvSpPr>
          <p:cNvPr id="13" name="Text 8"/>
          <p:cNvSpPr/>
          <p:nvPr/>
        </p:nvSpPr>
        <p:spPr>
          <a:xfrm>
            <a:off x="485775" y="2908929"/>
            <a:ext cx="2586038" cy="114300"/>
          </a:xfrm>
          <a:prstGeom prst="rect">
            <a:avLst/>
          </a:prstGeom>
          <a:noFill/>
          <a:ln/>
        </p:spPr>
        <p:txBody>
          <a:bodyPr wrap="none" lIns="0" tIns="0" rIns="0" bIns="0" rtlCol="0" anchor="ctr">
            <a:spAutoFit/>
          </a:bodyPr>
          <a:lstStyle/>
          <a:p>
            <a:pPr marL="0" indent="0">
              <a:buNone/>
            </a:pPr>
            <a:r>
              <a:rPr lang="en-US" sz="675" b="1" dirty="0">
                <a:solidFill>
                  <a:srgbClr val="FFFFFF"/>
                </a:solidFill>
                <a:latin typeface="Noto Sans" pitchFamily="34" charset="0"/>
                <a:ea typeface="Noto Sans" pitchFamily="34" charset="-122"/>
                <a:cs typeface="Noto Sans" pitchFamily="34" charset="-120"/>
              </a:rPr>
              <a:t>Actividades Clave:</a:t>
            </a:r>
            <a:endParaRPr lang="en-US" sz="675" dirty="0"/>
          </a:p>
        </p:txBody>
      </p:sp>
      <p:sp>
        <p:nvSpPr>
          <p:cNvPr id="14" name="Shape 9"/>
          <p:cNvSpPr/>
          <p:nvPr/>
        </p:nvSpPr>
        <p:spPr>
          <a:xfrm>
            <a:off x="542925" y="3094667"/>
            <a:ext cx="42863" cy="42863"/>
          </a:xfrm>
          <a:prstGeom prst="ellipse">
            <a:avLst/>
          </a:prstGeom>
          <a:solidFill>
            <a:srgbClr val="6EE7B7"/>
          </a:solidFill>
          <a:ln/>
        </p:spPr>
        <p:txBody>
          <a:bodyPr/>
          <a:lstStyle/>
          <a:p>
            <a:endParaRPr lang="es-PA"/>
          </a:p>
        </p:txBody>
      </p:sp>
      <p:sp>
        <p:nvSpPr>
          <p:cNvPr id="15" name="Text 10"/>
          <p:cNvSpPr/>
          <p:nvPr/>
        </p:nvSpPr>
        <p:spPr>
          <a:xfrm>
            <a:off x="642938" y="3057016"/>
            <a:ext cx="1417055" cy="103875"/>
          </a:xfrm>
          <a:prstGeom prst="rect">
            <a:avLst/>
          </a:prstGeom>
          <a:noFill/>
          <a:ln/>
        </p:spPr>
        <p:txBody>
          <a:bodyPr wrap="none" lIns="0" tIns="0" rIns="0" bIns="0" rtlCol="0" anchor="ctr">
            <a:spAutoFit/>
          </a:bodyPr>
          <a:lstStyle/>
          <a:p>
            <a:pPr marL="0" indent="0">
              <a:buNone/>
            </a:pPr>
            <a:r>
              <a:rPr lang="en-US" sz="675" dirty="0" err="1">
                <a:solidFill>
                  <a:srgbClr val="FFFFFF"/>
                </a:solidFill>
                <a:latin typeface="Noto Sans" pitchFamily="34" charset="0"/>
                <a:ea typeface="Noto Sans" pitchFamily="34" charset="-122"/>
                <a:cs typeface="Noto Sans" pitchFamily="34" charset="-120"/>
              </a:rPr>
              <a:t>Auditar</a:t>
            </a:r>
            <a:r>
              <a:rPr lang="en-US" sz="675" dirty="0">
                <a:solidFill>
                  <a:srgbClr val="FFFFFF"/>
                </a:solidFill>
                <a:latin typeface="Noto Sans" pitchFamily="34" charset="0"/>
                <a:ea typeface="Noto Sans" pitchFamily="34" charset="-122"/>
                <a:cs typeface="Noto Sans" pitchFamily="34" charset="-120"/>
              </a:rPr>
              <a:t> las capacidades IA actuales</a:t>
            </a:r>
            <a:endParaRPr lang="en-US" sz="675" dirty="0"/>
          </a:p>
        </p:txBody>
      </p:sp>
      <p:sp>
        <p:nvSpPr>
          <p:cNvPr id="16" name="Shape 11"/>
          <p:cNvSpPr/>
          <p:nvPr/>
        </p:nvSpPr>
        <p:spPr>
          <a:xfrm>
            <a:off x="542925" y="3251829"/>
            <a:ext cx="42863" cy="42863"/>
          </a:xfrm>
          <a:prstGeom prst="ellipse">
            <a:avLst/>
          </a:prstGeom>
          <a:solidFill>
            <a:srgbClr val="6EE7B7"/>
          </a:solidFill>
          <a:ln/>
        </p:spPr>
        <p:txBody>
          <a:bodyPr/>
          <a:lstStyle/>
          <a:p>
            <a:endParaRPr lang="es-PA"/>
          </a:p>
        </p:txBody>
      </p:sp>
      <p:sp>
        <p:nvSpPr>
          <p:cNvPr id="17" name="Text 12"/>
          <p:cNvSpPr/>
          <p:nvPr/>
        </p:nvSpPr>
        <p:spPr>
          <a:xfrm>
            <a:off x="642938" y="3208967"/>
            <a:ext cx="1896359" cy="114300"/>
          </a:xfrm>
          <a:prstGeom prst="rect">
            <a:avLst/>
          </a:prstGeom>
          <a:noFill/>
          <a:ln/>
        </p:spPr>
        <p:txBody>
          <a:bodyPr wrap="none" lIns="0" tIns="0" rIns="0" bIns="0" rtlCol="0" anchor="ctr">
            <a:spAutoFit/>
          </a:bodyPr>
          <a:lstStyle/>
          <a:p>
            <a:pPr marL="0" indent="0">
              <a:buNone/>
            </a:pPr>
            <a:r>
              <a:rPr lang="en-US" sz="675" dirty="0">
                <a:solidFill>
                  <a:srgbClr val="FFFFFF"/>
                </a:solidFill>
                <a:latin typeface="Noto Sans" pitchFamily="34" charset="0"/>
                <a:ea typeface="Noto Sans" pitchFamily="34" charset="-122"/>
                <a:cs typeface="Noto Sans" pitchFamily="34" charset="-120"/>
              </a:rPr>
              <a:t>Identificación de 2-3 casos de uso prioritarios</a:t>
            </a:r>
            <a:endParaRPr lang="en-US" sz="675" dirty="0"/>
          </a:p>
        </p:txBody>
      </p:sp>
      <p:sp>
        <p:nvSpPr>
          <p:cNvPr id="18" name="Shape 13"/>
          <p:cNvSpPr/>
          <p:nvPr/>
        </p:nvSpPr>
        <p:spPr>
          <a:xfrm>
            <a:off x="542925" y="3408992"/>
            <a:ext cx="42863" cy="42863"/>
          </a:xfrm>
          <a:prstGeom prst="ellipse">
            <a:avLst/>
          </a:prstGeom>
          <a:solidFill>
            <a:srgbClr val="6EE7B7"/>
          </a:solidFill>
          <a:ln/>
        </p:spPr>
        <p:txBody>
          <a:bodyPr/>
          <a:lstStyle/>
          <a:p>
            <a:endParaRPr lang="es-PA"/>
          </a:p>
        </p:txBody>
      </p:sp>
      <p:sp>
        <p:nvSpPr>
          <p:cNvPr id="19" name="Text 14"/>
          <p:cNvSpPr/>
          <p:nvPr/>
        </p:nvSpPr>
        <p:spPr>
          <a:xfrm>
            <a:off x="642938" y="3366129"/>
            <a:ext cx="1168896" cy="114300"/>
          </a:xfrm>
          <a:prstGeom prst="rect">
            <a:avLst/>
          </a:prstGeom>
          <a:noFill/>
          <a:ln/>
        </p:spPr>
        <p:txBody>
          <a:bodyPr wrap="none" lIns="0" tIns="0" rIns="0" bIns="0" rtlCol="0" anchor="ctr">
            <a:spAutoFit/>
          </a:bodyPr>
          <a:lstStyle/>
          <a:p>
            <a:pPr marL="0" indent="0">
              <a:buNone/>
            </a:pPr>
            <a:r>
              <a:rPr lang="en-US" sz="675" dirty="0">
                <a:solidFill>
                  <a:srgbClr val="FFFFFF"/>
                </a:solidFill>
                <a:latin typeface="Noto Sans" pitchFamily="34" charset="0"/>
                <a:ea typeface="Noto Sans" pitchFamily="34" charset="-122"/>
                <a:cs typeface="Noto Sans" pitchFamily="34" charset="-120"/>
              </a:rPr>
              <a:t>Formación de AI Task Force</a:t>
            </a:r>
            <a:endParaRPr lang="en-US" sz="675" dirty="0"/>
          </a:p>
        </p:txBody>
      </p:sp>
      <p:sp>
        <p:nvSpPr>
          <p:cNvPr id="20" name="Text 15"/>
          <p:cNvSpPr/>
          <p:nvPr/>
        </p:nvSpPr>
        <p:spPr>
          <a:xfrm>
            <a:off x="485775" y="3537579"/>
            <a:ext cx="2586038" cy="114300"/>
          </a:xfrm>
          <a:prstGeom prst="rect">
            <a:avLst/>
          </a:prstGeom>
          <a:noFill/>
          <a:ln/>
        </p:spPr>
        <p:txBody>
          <a:bodyPr wrap="none" lIns="0" tIns="0" rIns="0" bIns="0" rtlCol="0" anchor="ctr">
            <a:spAutoFit/>
          </a:bodyPr>
          <a:lstStyle/>
          <a:p>
            <a:pPr marL="0" indent="0">
              <a:buNone/>
            </a:pPr>
            <a:r>
              <a:rPr lang="en-US" sz="675" b="1" dirty="0">
                <a:solidFill>
                  <a:srgbClr val="FFFFFF"/>
                </a:solidFill>
                <a:latin typeface="Noto Sans" pitchFamily="34" charset="0"/>
                <a:ea typeface="Noto Sans" pitchFamily="34" charset="-122"/>
                <a:cs typeface="Noto Sans" pitchFamily="34" charset="-120"/>
              </a:rPr>
              <a:t>Entregables Concretos:</a:t>
            </a:r>
            <a:endParaRPr lang="en-US" sz="675" dirty="0"/>
          </a:p>
        </p:txBody>
      </p:sp>
      <p:sp>
        <p:nvSpPr>
          <p:cNvPr id="21" name="Shape 16"/>
          <p:cNvSpPr/>
          <p:nvPr/>
        </p:nvSpPr>
        <p:spPr>
          <a:xfrm>
            <a:off x="542925" y="3723317"/>
            <a:ext cx="42863" cy="42863"/>
          </a:xfrm>
          <a:prstGeom prst="ellipse">
            <a:avLst/>
          </a:prstGeom>
          <a:solidFill>
            <a:srgbClr val="FFFFFF"/>
          </a:solidFill>
          <a:ln/>
        </p:spPr>
        <p:txBody>
          <a:bodyPr/>
          <a:lstStyle/>
          <a:p>
            <a:endParaRPr lang="es-PA"/>
          </a:p>
        </p:txBody>
      </p:sp>
      <p:sp>
        <p:nvSpPr>
          <p:cNvPr id="22" name="Text 17"/>
          <p:cNvSpPr/>
          <p:nvPr/>
        </p:nvSpPr>
        <p:spPr>
          <a:xfrm>
            <a:off x="642938" y="3680454"/>
            <a:ext cx="1554324" cy="114300"/>
          </a:xfrm>
          <a:prstGeom prst="rect">
            <a:avLst/>
          </a:prstGeom>
          <a:noFill/>
          <a:ln/>
        </p:spPr>
        <p:txBody>
          <a:bodyPr wrap="none" lIns="0" tIns="0" rIns="0" bIns="0" rtlCol="0" anchor="ctr">
            <a:spAutoFit/>
          </a:bodyPr>
          <a:lstStyle/>
          <a:p>
            <a:pPr marL="0" indent="0">
              <a:buNone/>
            </a:pPr>
            <a:r>
              <a:rPr lang="en-US" sz="675" dirty="0">
                <a:solidFill>
                  <a:srgbClr val="FFFFFF"/>
                </a:solidFill>
                <a:latin typeface="Noto Sans" pitchFamily="34" charset="0"/>
                <a:ea typeface="Noto Sans" pitchFamily="34" charset="-122"/>
                <a:cs typeface="Noto Sans" pitchFamily="34" charset="-120"/>
              </a:rPr>
              <a:t>Reporte de AI Readiness Assessment</a:t>
            </a:r>
            <a:endParaRPr lang="en-US" sz="675" dirty="0"/>
          </a:p>
        </p:txBody>
      </p:sp>
      <p:sp>
        <p:nvSpPr>
          <p:cNvPr id="23" name="Shape 18"/>
          <p:cNvSpPr/>
          <p:nvPr/>
        </p:nvSpPr>
        <p:spPr>
          <a:xfrm>
            <a:off x="542925" y="3880479"/>
            <a:ext cx="42863" cy="42863"/>
          </a:xfrm>
          <a:prstGeom prst="ellipse">
            <a:avLst/>
          </a:prstGeom>
          <a:solidFill>
            <a:srgbClr val="FFFFFF"/>
          </a:solidFill>
          <a:ln/>
        </p:spPr>
        <p:txBody>
          <a:bodyPr/>
          <a:lstStyle/>
          <a:p>
            <a:endParaRPr lang="es-PA"/>
          </a:p>
        </p:txBody>
      </p:sp>
      <p:sp>
        <p:nvSpPr>
          <p:cNvPr id="24" name="Text 19"/>
          <p:cNvSpPr/>
          <p:nvPr/>
        </p:nvSpPr>
        <p:spPr>
          <a:xfrm>
            <a:off x="642938" y="3837617"/>
            <a:ext cx="1562556" cy="114300"/>
          </a:xfrm>
          <a:prstGeom prst="rect">
            <a:avLst/>
          </a:prstGeom>
          <a:noFill/>
          <a:ln/>
        </p:spPr>
        <p:txBody>
          <a:bodyPr wrap="none" lIns="0" tIns="0" rIns="0" bIns="0" rtlCol="0" anchor="ctr">
            <a:spAutoFit/>
          </a:bodyPr>
          <a:lstStyle/>
          <a:p>
            <a:pPr marL="0" indent="0">
              <a:buNone/>
            </a:pPr>
            <a:r>
              <a:rPr lang="en-US" sz="675" dirty="0">
                <a:solidFill>
                  <a:srgbClr val="FFFFFF"/>
                </a:solidFill>
                <a:latin typeface="Noto Sans" pitchFamily="34" charset="0"/>
                <a:ea typeface="Noto Sans" pitchFamily="34" charset="-122"/>
                <a:cs typeface="Noto Sans" pitchFamily="34" charset="-120"/>
              </a:rPr>
              <a:t>Business Case para casos prioritarios</a:t>
            </a:r>
            <a:endParaRPr lang="en-US" sz="675" dirty="0"/>
          </a:p>
        </p:txBody>
      </p:sp>
      <p:sp>
        <p:nvSpPr>
          <p:cNvPr id="25" name="Shape 20"/>
          <p:cNvSpPr/>
          <p:nvPr/>
        </p:nvSpPr>
        <p:spPr>
          <a:xfrm>
            <a:off x="3200400" y="2480304"/>
            <a:ext cx="2743200" cy="1600200"/>
          </a:xfrm>
          <a:prstGeom prst="rect">
            <a:avLst/>
          </a:prstGeom>
          <a:solidFill>
            <a:srgbClr val="FFFFFF">
              <a:alpha val="5000"/>
            </a:srgbClr>
          </a:solidFill>
          <a:ln/>
        </p:spPr>
        <p:txBody>
          <a:bodyPr/>
          <a:lstStyle/>
          <a:p>
            <a:endParaRPr lang="es-PA"/>
          </a:p>
        </p:txBody>
      </p:sp>
      <p:sp>
        <p:nvSpPr>
          <p:cNvPr id="26" name="Shape 21"/>
          <p:cNvSpPr/>
          <p:nvPr/>
        </p:nvSpPr>
        <p:spPr>
          <a:xfrm>
            <a:off x="3200400" y="2480304"/>
            <a:ext cx="28575" cy="1600200"/>
          </a:xfrm>
          <a:prstGeom prst="rect">
            <a:avLst/>
          </a:prstGeom>
          <a:solidFill>
            <a:srgbClr val="3B82F6"/>
          </a:solidFill>
          <a:ln/>
        </p:spPr>
        <p:txBody>
          <a:bodyPr/>
          <a:lstStyle/>
          <a:p>
            <a:endParaRPr lang="es-PA"/>
          </a:p>
        </p:txBody>
      </p:sp>
      <p:sp>
        <p:nvSpPr>
          <p:cNvPr id="27" name="Shape 22"/>
          <p:cNvSpPr/>
          <p:nvPr/>
        </p:nvSpPr>
        <p:spPr>
          <a:xfrm>
            <a:off x="3286125" y="2566029"/>
            <a:ext cx="285750" cy="285750"/>
          </a:xfrm>
          <a:prstGeom prst="ellipse">
            <a:avLst/>
          </a:prstGeom>
          <a:solidFill>
            <a:srgbClr val="3B82F6">
              <a:alpha val="20000"/>
            </a:srgbClr>
          </a:solidFill>
          <a:ln/>
        </p:spPr>
        <p:txBody>
          <a:bodyPr/>
          <a:lstStyle/>
          <a:p>
            <a:endParaRPr lang="es-PA"/>
          </a:p>
        </p:txBody>
      </p:sp>
      <p:pic>
        <p:nvPicPr>
          <p:cNvPr id="28" name="Image 3" descr="preencoded.png"/>
          <p:cNvPicPr>
            <a:picLocks noChangeAspect="1"/>
          </p:cNvPicPr>
          <p:nvPr/>
        </p:nvPicPr>
        <p:blipFill>
          <a:blip r:embed="rId6"/>
          <a:stretch>
            <a:fillRect/>
          </a:stretch>
        </p:blipFill>
        <p:spPr>
          <a:xfrm>
            <a:off x="3371850" y="2651754"/>
            <a:ext cx="114300" cy="114300"/>
          </a:xfrm>
          <a:prstGeom prst="rect">
            <a:avLst/>
          </a:prstGeom>
        </p:spPr>
      </p:pic>
      <p:sp>
        <p:nvSpPr>
          <p:cNvPr id="29" name="Text 23"/>
          <p:cNvSpPr/>
          <p:nvPr/>
        </p:nvSpPr>
        <p:spPr>
          <a:xfrm>
            <a:off x="3657600" y="2566029"/>
            <a:ext cx="923469" cy="171450"/>
          </a:xfrm>
          <a:prstGeom prst="rect">
            <a:avLst/>
          </a:prstGeom>
          <a:noFill/>
          <a:ln/>
        </p:spPr>
        <p:txBody>
          <a:bodyPr wrap="none" lIns="0" tIns="0" rIns="0" bIns="0" rtlCol="0" anchor="ctr">
            <a:spAutoFit/>
          </a:bodyPr>
          <a:lstStyle/>
          <a:p>
            <a:pPr marL="0" indent="0">
              <a:buNone/>
            </a:pPr>
            <a:r>
              <a:rPr lang="en-US" sz="900" b="1" dirty="0">
                <a:solidFill>
                  <a:srgbClr val="FFFFFF"/>
                </a:solidFill>
                <a:latin typeface="Noto Sans" pitchFamily="34" charset="0"/>
                <a:ea typeface="Noto Sans" pitchFamily="34" charset="-122"/>
                <a:cs typeface="Noto Sans" pitchFamily="34" charset="-120"/>
              </a:rPr>
              <a:t>DÍAS 31-60</a:t>
            </a:r>
            <a:endParaRPr lang="en-US" sz="900" dirty="0"/>
          </a:p>
        </p:txBody>
      </p:sp>
      <p:sp>
        <p:nvSpPr>
          <p:cNvPr id="30" name="Text 24"/>
          <p:cNvSpPr/>
          <p:nvPr/>
        </p:nvSpPr>
        <p:spPr>
          <a:xfrm>
            <a:off x="3657600" y="2737479"/>
            <a:ext cx="923469" cy="114300"/>
          </a:xfrm>
          <a:prstGeom prst="rect">
            <a:avLst/>
          </a:prstGeom>
          <a:noFill/>
          <a:ln/>
        </p:spPr>
        <p:txBody>
          <a:bodyPr wrap="none" lIns="0" tIns="0" rIns="0" bIns="0" rtlCol="0" anchor="ctr">
            <a:spAutoFit/>
          </a:bodyPr>
          <a:lstStyle/>
          <a:p>
            <a:pPr marL="0" indent="0">
              <a:buNone/>
            </a:pPr>
            <a:r>
              <a:rPr lang="en-US" sz="675" dirty="0">
                <a:solidFill>
                  <a:srgbClr val="FFFFFF"/>
                </a:solidFill>
                <a:latin typeface="Noto Sans" pitchFamily="34" charset="0"/>
                <a:ea typeface="Noto Sans" pitchFamily="34" charset="-122"/>
                <a:cs typeface="Noto Sans" pitchFamily="34" charset="-120"/>
              </a:rPr>
              <a:t>Pilot Implementation</a:t>
            </a:r>
            <a:endParaRPr lang="en-US" sz="675" dirty="0"/>
          </a:p>
        </p:txBody>
      </p:sp>
      <p:sp>
        <p:nvSpPr>
          <p:cNvPr id="31" name="Text 25"/>
          <p:cNvSpPr/>
          <p:nvPr/>
        </p:nvSpPr>
        <p:spPr>
          <a:xfrm>
            <a:off x="3343275" y="2908929"/>
            <a:ext cx="2586038" cy="114300"/>
          </a:xfrm>
          <a:prstGeom prst="rect">
            <a:avLst/>
          </a:prstGeom>
          <a:noFill/>
          <a:ln/>
        </p:spPr>
        <p:txBody>
          <a:bodyPr wrap="none" lIns="0" tIns="0" rIns="0" bIns="0" rtlCol="0" anchor="ctr">
            <a:spAutoFit/>
          </a:bodyPr>
          <a:lstStyle/>
          <a:p>
            <a:pPr marL="0" indent="0">
              <a:buNone/>
            </a:pPr>
            <a:r>
              <a:rPr lang="en-US" sz="675" b="1" dirty="0">
                <a:solidFill>
                  <a:srgbClr val="FFFFFF"/>
                </a:solidFill>
                <a:latin typeface="Noto Sans" pitchFamily="34" charset="0"/>
                <a:ea typeface="Noto Sans" pitchFamily="34" charset="-122"/>
                <a:cs typeface="Noto Sans" pitchFamily="34" charset="-120"/>
              </a:rPr>
              <a:t>Actividades Clave:</a:t>
            </a:r>
            <a:endParaRPr lang="en-US" sz="675" dirty="0"/>
          </a:p>
        </p:txBody>
      </p:sp>
      <p:sp>
        <p:nvSpPr>
          <p:cNvPr id="32" name="Shape 26"/>
          <p:cNvSpPr/>
          <p:nvPr/>
        </p:nvSpPr>
        <p:spPr>
          <a:xfrm>
            <a:off x="3400425" y="3094667"/>
            <a:ext cx="42863" cy="42863"/>
          </a:xfrm>
          <a:prstGeom prst="ellipse">
            <a:avLst/>
          </a:prstGeom>
          <a:solidFill>
            <a:srgbClr val="93C5FD"/>
          </a:solidFill>
          <a:ln/>
        </p:spPr>
        <p:txBody>
          <a:bodyPr/>
          <a:lstStyle/>
          <a:p>
            <a:endParaRPr lang="es-PA"/>
          </a:p>
        </p:txBody>
      </p:sp>
      <p:sp>
        <p:nvSpPr>
          <p:cNvPr id="33" name="Text 27"/>
          <p:cNvSpPr/>
          <p:nvPr/>
        </p:nvSpPr>
        <p:spPr>
          <a:xfrm>
            <a:off x="3500438" y="3051804"/>
            <a:ext cx="1413123" cy="114300"/>
          </a:xfrm>
          <a:prstGeom prst="rect">
            <a:avLst/>
          </a:prstGeom>
          <a:noFill/>
          <a:ln/>
        </p:spPr>
        <p:txBody>
          <a:bodyPr wrap="none" lIns="0" tIns="0" rIns="0" bIns="0" rtlCol="0" anchor="ctr">
            <a:spAutoFit/>
          </a:bodyPr>
          <a:lstStyle/>
          <a:p>
            <a:pPr marL="0" indent="0">
              <a:buNone/>
            </a:pPr>
            <a:r>
              <a:rPr lang="en-US" sz="675" dirty="0">
                <a:solidFill>
                  <a:srgbClr val="FFFFFF"/>
                </a:solidFill>
                <a:latin typeface="Noto Sans" pitchFamily="34" charset="0"/>
                <a:ea typeface="Noto Sans" pitchFamily="34" charset="-122"/>
                <a:cs typeface="Noto Sans" pitchFamily="34" charset="-120"/>
              </a:rPr>
              <a:t>Launch de primer proyecto piloto</a:t>
            </a:r>
            <a:endParaRPr lang="en-US" sz="675" dirty="0"/>
          </a:p>
        </p:txBody>
      </p:sp>
      <p:sp>
        <p:nvSpPr>
          <p:cNvPr id="34" name="Shape 28"/>
          <p:cNvSpPr/>
          <p:nvPr/>
        </p:nvSpPr>
        <p:spPr>
          <a:xfrm>
            <a:off x="3400425" y="3251829"/>
            <a:ext cx="42863" cy="42863"/>
          </a:xfrm>
          <a:prstGeom prst="ellipse">
            <a:avLst/>
          </a:prstGeom>
          <a:solidFill>
            <a:srgbClr val="93C5FD"/>
          </a:solidFill>
          <a:ln/>
        </p:spPr>
        <p:txBody>
          <a:bodyPr/>
          <a:lstStyle/>
          <a:p>
            <a:endParaRPr lang="es-PA"/>
          </a:p>
        </p:txBody>
      </p:sp>
      <p:sp>
        <p:nvSpPr>
          <p:cNvPr id="35" name="Text 29"/>
          <p:cNvSpPr/>
          <p:nvPr/>
        </p:nvSpPr>
        <p:spPr>
          <a:xfrm>
            <a:off x="3500438" y="3208967"/>
            <a:ext cx="1816912" cy="114300"/>
          </a:xfrm>
          <a:prstGeom prst="rect">
            <a:avLst/>
          </a:prstGeom>
          <a:noFill/>
          <a:ln/>
        </p:spPr>
        <p:txBody>
          <a:bodyPr wrap="none" lIns="0" tIns="0" rIns="0" bIns="0" rtlCol="0" anchor="ctr">
            <a:spAutoFit/>
          </a:bodyPr>
          <a:lstStyle/>
          <a:p>
            <a:pPr marL="0" indent="0">
              <a:buNone/>
            </a:pPr>
            <a:r>
              <a:rPr lang="en-US" sz="675" dirty="0">
                <a:solidFill>
                  <a:srgbClr val="FFFFFF"/>
                </a:solidFill>
                <a:latin typeface="Noto Sans" pitchFamily="34" charset="0"/>
                <a:ea typeface="Noto Sans" pitchFamily="34" charset="-122"/>
                <a:cs typeface="Noto Sans" pitchFamily="34" charset="-120"/>
              </a:rPr>
              <a:t>Establecimiento de Governance Framework</a:t>
            </a:r>
            <a:endParaRPr lang="en-US" sz="675" dirty="0"/>
          </a:p>
        </p:txBody>
      </p:sp>
      <p:sp>
        <p:nvSpPr>
          <p:cNvPr id="36" name="Shape 30"/>
          <p:cNvSpPr/>
          <p:nvPr/>
        </p:nvSpPr>
        <p:spPr>
          <a:xfrm>
            <a:off x="3400425" y="3408992"/>
            <a:ext cx="42863" cy="42863"/>
          </a:xfrm>
          <a:prstGeom prst="ellipse">
            <a:avLst/>
          </a:prstGeom>
          <a:solidFill>
            <a:srgbClr val="93C5FD"/>
          </a:solidFill>
          <a:ln/>
        </p:spPr>
        <p:txBody>
          <a:bodyPr/>
          <a:lstStyle/>
          <a:p>
            <a:endParaRPr lang="es-PA"/>
          </a:p>
        </p:txBody>
      </p:sp>
      <p:sp>
        <p:nvSpPr>
          <p:cNvPr id="37" name="Text 31"/>
          <p:cNvSpPr/>
          <p:nvPr/>
        </p:nvSpPr>
        <p:spPr>
          <a:xfrm>
            <a:off x="3500438" y="3366129"/>
            <a:ext cx="1584154" cy="114300"/>
          </a:xfrm>
          <a:prstGeom prst="rect">
            <a:avLst/>
          </a:prstGeom>
          <a:noFill/>
          <a:ln/>
        </p:spPr>
        <p:txBody>
          <a:bodyPr wrap="none" lIns="0" tIns="0" rIns="0" bIns="0" rtlCol="0" anchor="ctr">
            <a:spAutoFit/>
          </a:bodyPr>
          <a:lstStyle/>
          <a:p>
            <a:pPr marL="0" indent="0">
              <a:buNone/>
            </a:pPr>
            <a:r>
              <a:rPr lang="en-US" sz="675" dirty="0">
                <a:solidFill>
                  <a:srgbClr val="FFFFFF"/>
                </a:solidFill>
                <a:latin typeface="Noto Sans" pitchFamily="34" charset="0"/>
                <a:ea typeface="Noto Sans" pitchFamily="34" charset="-122"/>
                <a:cs typeface="Noto Sans" pitchFamily="34" charset="-120"/>
              </a:rPr>
              <a:t>Desarrollo de Capability Building Plan</a:t>
            </a:r>
            <a:endParaRPr lang="en-US" sz="675" dirty="0"/>
          </a:p>
        </p:txBody>
      </p:sp>
      <p:sp>
        <p:nvSpPr>
          <p:cNvPr id="38" name="Text 32"/>
          <p:cNvSpPr/>
          <p:nvPr/>
        </p:nvSpPr>
        <p:spPr>
          <a:xfrm>
            <a:off x="3343275" y="3537579"/>
            <a:ext cx="2586038" cy="114300"/>
          </a:xfrm>
          <a:prstGeom prst="rect">
            <a:avLst/>
          </a:prstGeom>
          <a:noFill/>
          <a:ln/>
        </p:spPr>
        <p:txBody>
          <a:bodyPr wrap="none" lIns="0" tIns="0" rIns="0" bIns="0" rtlCol="0" anchor="ctr">
            <a:spAutoFit/>
          </a:bodyPr>
          <a:lstStyle/>
          <a:p>
            <a:pPr marL="0" indent="0">
              <a:buNone/>
            </a:pPr>
            <a:r>
              <a:rPr lang="en-US" sz="675" b="1" dirty="0">
                <a:solidFill>
                  <a:srgbClr val="FFFFFF"/>
                </a:solidFill>
                <a:latin typeface="Noto Sans" pitchFamily="34" charset="0"/>
                <a:ea typeface="Noto Sans" pitchFamily="34" charset="-122"/>
                <a:cs typeface="Noto Sans" pitchFamily="34" charset="-120"/>
              </a:rPr>
              <a:t>Entregables Concretos:</a:t>
            </a:r>
            <a:endParaRPr lang="en-US" sz="675" dirty="0"/>
          </a:p>
        </p:txBody>
      </p:sp>
      <p:sp>
        <p:nvSpPr>
          <p:cNvPr id="39" name="Shape 33"/>
          <p:cNvSpPr/>
          <p:nvPr/>
        </p:nvSpPr>
        <p:spPr>
          <a:xfrm>
            <a:off x="3400425" y="3723317"/>
            <a:ext cx="42863" cy="42863"/>
          </a:xfrm>
          <a:prstGeom prst="ellipse">
            <a:avLst/>
          </a:prstGeom>
          <a:solidFill>
            <a:srgbClr val="FFFFFF"/>
          </a:solidFill>
          <a:ln/>
        </p:spPr>
        <p:txBody>
          <a:bodyPr/>
          <a:lstStyle/>
          <a:p>
            <a:endParaRPr lang="es-PA"/>
          </a:p>
        </p:txBody>
      </p:sp>
      <p:sp>
        <p:nvSpPr>
          <p:cNvPr id="40" name="Text 34"/>
          <p:cNvSpPr/>
          <p:nvPr/>
        </p:nvSpPr>
        <p:spPr>
          <a:xfrm>
            <a:off x="3500438" y="3680454"/>
            <a:ext cx="1586471" cy="114300"/>
          </a:xfrm>
          <a:prstGeom prst="rect">
            <a:avLst/>
          </a:prstGeom>
          <a:noFill/>
          <a:ln/>
        </p:spPr>
        <p:txBody>
          <a:bodyPr wrap="none" lIns="0" tIns="0" rIns="0" bIns="0" rtlCol="0" anchor="ctr">
            <a:spAutoFit/>
          </a:bodyPr>
          <a:lstStyle/>
          <a:p>
            <a:pPr marL="0" indent="0">
              <a:buNone/>
            </a:pPr>
            <a:r>
              <a:rPr lang="en-US" sz="675" dirty="0">
                <a:solidFill>
                  <a:srgbClr val="FFFFFF"/>
                </a:solidFill>
                <a:latin typeface="Noto Sans" pitchFamily="34" charset="0"/>
                <a:ea typeface="Noto Sans" pitchFamily="34" charset="-122"/>
                <a:cs typeface="Noto Sans" pitchFamily="34" charset="-120"/>
              </a:rPr>
              <a:t>MVP funcional del primer caso de uso</a:t>
            </a:r>
            <a:endParaRPr lang="en-US" sz="675" dirty="0"/>
          </a:p>
        </p:txBody>
      </p:sp>
      <p:sp>
        <p:nvSpPr>
          <p:cNvPr id="41" name="Shape 35"/>
          <p:cNvSpPr/>
          <p:nvPr/>
        </p:nvSpPr>
        <p:spPr>
          <a:xfrm>
            <a:off x="3400425" y="3880479"/>
            <a:ext cx="42863" cy="42863"/>
          </a:xfrm>
          <a:prstGeom prst="ellipse">
            <a:avLst/>
          </a:prstGeom>
          <a:solidFill>
            <a:srgbClr val="FFFFFF"/>
          </a:solidFill>
          <a:ln/>
        </p:spPr>
        <p:txBody>
          <a:bodyPr/>
          <a:lstStyle/>
          <a:p>
            <a:endParaRPr lang="es-PA"/>
          </a:p>
        </p:txBody>
      </p:sp>
      <p:sp>
        <p:nvSpPr>
          <p:cNvPr id="42" name="Text 36"/>
          <p:cNvSpPr/>
          <p:nvPr/>
        </p:nvSpPr>
        <p:spPr>
          <a:xfrm>
            <a:off x="3500438" y="3837617"/>
            <a:ext cx="1755270" cy="114300"/>
          </a:xfrm>
          <a:prstGeom prst="rect">
            <a:avLst/>
          </a:prstGeom>
          <a:noFill/>
          <a:ln/>
        </p:spPr>
        <p:txBody>
          <a:bodyPr wrap="none" lIns="0" tIns="0" rIns="0" bIns="0" rtlCol="0" anchor="ctr">
            <a:spAutoFit/>
          </a:bodyPr>
          <a:lstStyle/>
          <a:p>
            <a:pPr marL="0" indent="0">
              <a:buNone/>
            </a:pPr>
            <a:r>
              <a:rPr lang="en-US" sz="675" dirty="0">
                <a:solidFill>
                  <a:srgbClr val="FFFFFF"/>
                </a:solidFill>
                <a:latin typeface="Noto Sans" pitchFamily="34" charset="0"/>
                <a:ea typeface="Noto Sans" pitchFamily="34" charset="-122"/>
                <a:cs typeface="Noto Sans" pitchFamily="34" charset="-120"/>
              </a:rPr>
              <a:t>Documento de AI Governance Framework</a:t>
            </a:r>
            <a:endParaRPr lang="en-US" sz="675" dirty="0"/>
          </a:p>
        </p:txBody>
      </p:sp>
      <p:sp>
        <p:nvSpPr>
          <p:cNvPr id="43" name="Shape 37"/>
          <p:cNvSpPr/>
          <p:nvPr/>
        </p:nvSpPr>
        <p:spPr>
          <a:xfrm>
            <a:off x="6057900" y="2480304"/>
            <a:ext cx="2743200" cy="1600200"/>
          </a:xfrm>
          <a:prstGeom prst="rect">
            <a:avLst/>
          </a:prstGeom>
          <a:solidFill>
            <a:srgbClr val="FFFFFF">
              <a:alpha val="5000"/>
            </a:srgbClr>
          </a:solidFill>
          <a:ln/>
        </p:spPr>
        <p:txBody>
          <a:bodyPr/>
          <a:lstStyle/>
          <a:p>
            <a:endParaRPr lang="es-PA"/>
          </a:p>
        </p:txBody>
      </p:sp>
      <p:sp>
        <p:nvSpPr>
          <p:cNvPr id="44" name="Shape 38"/>
          <p:cNvSpPr/>
          <p:nvPr/>
        </p:nvSpPr>
        <p:spPr>
          <a:xfrm>
            <a:off x="6057900" y="2480304"/>
            <a:ext cx="28575" cy="1600200"/>
          </a:xfrm>
          <a:prstGeom prst="rect">
            <a:avLst/>
          </a:prstGeom>
          <a:solidFill>
            <a:srgbClr val="EA580C"/>
          </a:solidFill>
          <a:ln/>
        </p:spPr>
        <p:txBody>
          <a:bodyPr/>
          <a:lstStyle/>
          <a:p>
            <a:endParaRPr lang="es-PA"/>
          </a:p>
        </p:txBody>
      </p:sp>
      <p:sp>
        <p:nvSpPr>
          <p:cNvPr id="45" name="Shape 39"/>
          <p:cNvSpPr/>
          <p:nvPr/>
        </p:nvSpPr>
        <p:spPr>
          <a:xfrm>
            <a:off x="6143625" y="2566029"/>
            <a:ext cx="285750" cy="285750"/>
          </a:xfrm>
          <a:prstGeom prst="ellipse">
            <a:avLst/>
          </a:prstGeom>
          <a:solidFill>
            <a:srgbClr val="EA580C">
              <a:alpha val="20000"/>
            </a:srgbClr>
          </a:solidFill>
          <a:ln/>
        </p:spPr>
        <p:txBody>
          <a:bodyPr/>
          <a:lstStyle/>
          <a:p>
            <a:endParaRPr lang="es-PA"/>
          </a:p>
        </p:txBody>
      </p:sp>
      <p:pic>
        <p:nvPicPr>
          <p:cNvPr id="46" name="Image 4" descr="preencoded.png"/>
          <p:cNvPicPr>
            <a:picLocks noChangeAspect="1"/>
          </p:cNvPicPr>
          <p:nvPr/>
        </p:nvPicPr>
        <p:blipFill>
          <a:blip r:embed="rId7"/>
          <a:stretch>
            <a:fillRect/>
          </a:stretch>
        </p:blipFill>
        <p:spPr>
          <a:xfrm>
            <a:off x="6229350" y="2651754"/>
            <a:ext cx="114300" cy="114300"/>
          </a:xfrm>
          <a:prstGeom prst="rect">
            <a:avLst/>
          </a:prstGeom>
        </p:spPr>
      </p:pic>
      <p:sp>
        <p:nvSpPr>
          <p:cNvPr id="47" name="Text 40"/>
          <p:cNvSpPr/>
          <p:nvPr/>
        </p:nvSpPr>
        <p:spPr>
          <a:xfrm>
            <a:off x="6515100" y="2566029"/>
            <a:ext cx="749201" cy="171450"/>
          </a:xfrm>
          <a:prstGeom prst="rect">
            <a:avLst/>
          </a:prstGeom>
          <a:noFill/>
          <a:ln/>
        </p:spPr>
        <p:txBody>
          <a:bodyPr wrap="none" lIns="0" tIns="0" rIns="0" bIns="0" rtlCol="0" anchor="ctr">
            <a:spAutoFit/>
          </a:bodyPr>
          <a:lstStyle/>
          <a:p>
            <a:pPr marL="0" indent="0">
              <a:buNone/>
            </a:pPr>
            <a:r>
              <a:rPr lang="en-US" sz="900" b="1" dirty="0">
                <a:solidFill>
                  <a:srgbClr val="FFFFFF"/>
                </a:solidFill>
                <a:latin typeface="Noto Sans" pitchFamily="34" charset="0"/>
                <a:ea typeface="Noto Sans" pitchFamily="34" charset="-122"/>
                <a:cs typeface="Noto Sans" pitchFamily="34" charset="-120"/>
              </a:rPr>
              <a:t>DÍAS 61-90</a:t>
            </a:r>
            <a:endParaRPr lang="en-US" sz="900" dirty="0"/>
          </a:p>
        </p:txBody>
      </p:sp>
      <p:sp>
        <p:nvSpPr>
          <p:cNvPr id="48" name="Text 41"/>
          <p:cNvSpPr/>
          <p:nvPr/>
        </p:nvSpPr>
        <p:spPr>
          <a:xfrm>
            <a:off x="6515100" y="2737479"/>
            <a:ext cx="749201" cy="114300"/>
          </a:xfrm>
          <a:prstGeom prst="rect">
            <a:avLst/>
          </a:prstGeom>
          <a:noFill/>
          <a:ln/>
        </p:spPr>
        <p:txBody>
          <a:bodyPr wrap="none" lIns="0" tIns="0" rIns="0" bIns="0" rtlCol="0" anchor="ctr">
            <a:spAutoFit/>
          </a:bodyPr>
          <a:lstStyle/>
          <a:p>
            <a:pPr marL="0" indent="0">
              <a:buNone/>
            </a:pPr>
            <a:r>
              <a:rPr lang="en-US" sz="675" dirty="0">
                <a:solidFill>
                  <a:srgbClr val="FFFFFF"/>
                </a:solidFill>
                <a:latin typeface="Noto Sans" pitchFamily="34" charset="0"/>
                <a:ea typeface="Noto Sans" pitchFamily="34" charset="-122"/>
                <a:cs typeface="Noto Sans" pitchFamily="34" charset="-120"/>
              </a:rPr>
              <a:t>Scale &amp; Optimize</a:t>
            </a:r>
            <a:endParaRPr lang="en-US" sz="675" dirty="0"/>
          </a:p>
        </p:txBody>
      </p:sp>
      <p:sp>
        <p:nvSpPr>
          <p:cNvPr id="49" name="Text 42"/>
          <p:cNvSpPr/>
          <p:nvPr/>
        </p:nvSpPr>
        <p:spPr>
          <a:xfrm>
            <a:off x="6200775" y="2908929"/>
            <a:ext cx="2586038" cy="114300"/>
          </a:xfrm>
          <a:prstGeom prst="rect">
            <a:avLst/>
          </a:prstGeom>
          <a:noFill/>
          <a:ln/>
        </p:spPr>
        <p:txBody>
          <a:bodyPr wrap="none" lIns="0" tIns="0" rIns="0" bIns="0" rtlCol="0" anchor="ctr">
            <a:spAutoFit/>
          </a:bodyPr>
          <a:lstStyle/>
          <a:p>
            <a:pPr marL="0" indent="0">
              <a:buNone/>
            </a:pPr>
            <a:r>
              <a:rPr lang="en-US" sz="675" b="1" dirty="0">
                <a:solidFill>
                  <a:srgbClr val="FFFFFF"/>
                </a:solidFill>
                <a:latin typeface="Noto Sans" pitchFamily="34" charset="0"/>
                <a:ea typeface="Noto Sans" pitchFamily="34" charset="-122"/>
                <a:cs typeface="Noto Sans" pitchFamily="34" charset="-120"/>
              </a:rPr>
              <a:t>Actividades Clave:</a:t>
            </a:r>
            <a:endParaRPr lang="en-US" sz="675" dirty="0"/>
          </a:p>
        </p:txBody>
      </p:sp>
      <p:sp>
        <p:nvSpPr>
          <p:cNvPr id="50" name="Text 43"/>
          <p:cNvSpPr/>
          <p:nvPr/>
        </p:nvSpPr>
        <p:spPr>
          <a:xfrm>
            <a:off x="6357938" y="3051804"/>
            <a:ext cx="1395989" cy="114300"/>
          </a:xfrm>
          <a:prstGeom prst="rect">
            <a:avLst/>
          </a:prstGeom>
          <a:noFill/>
          <a:ln/>
        </p:spPr>
        <p:txBody>
          <a:bodyPr wrap="none" lIns="0" tIns="0" rIns="0" bIns="0" rtlCol="0" anchor="ctr">
            <a:spAutoFit/>
          </a:bodyPr>
          <a:lstStyle/>
          <a:p>
            <a:pPr marL="0" indent="0">
              <a:buNone/>
            </a:pPr>
            <a:r>
              <a:rPr lang="en-US" sz="675" dirty="0">
                <a:solidFill>
                  <a:srgbClr val="FFFFFF"/>
                </a:solidFill>
                <a:latin typeface="Noto Sans" pitchFamily="34" charset="0"/>
                <a:ea typeface="Noto Sans" pitchFamily="34" charset="-122"/>
                <a:cs typeface="Noto Sans" pitchFamily="34" charset="-120"/>
              </a:rPr>
              <a:t>Evaluación de resultados de pilot</a:t>
            </a:r>
            <a:endParaRPr lang="en-US" sz="675" dirty="0"/>
          </a:p>
        </p:txBody>
      </p:sp>
      <p:sp>
        <p:nvSpPr>
          <p:cNvPr id="51" name="Text 44"/>
          <p:cNvSpPr/>
          <p:nvPr/>
        </p:nvSpPr>
        <p:spPr>
          <a:xfrm>
            <a:off x="6357938" y="3208967"/>
            <a:ext cx="1566658" cy="114300"/>
          </a:xfrm>
          <a:prstGeom prst="rect">
            <a:avLst/>
          </a:prstGeom>
          <a:noFill/>
          <a:ln/>
        </p:spPr>
        <p:txBody>
          <a:bodyPr wrap="none" lIns="0" tIns="0" rIns="0" bIns="0" rtlCol="0" anchor="ctr">
            <a:spAutoFit/>
          </a:bodyPr>
          <a:lstStyle/>
          <a:p>
            <a:pPr marL="0" indent="0">
              <a:buNone/>
            </a:pPr>
            <a:r>
              <a:rPr lang="en-US" sz="675" dirty="0">
                <a:solidFill>
                  <a:srgbClr val="FFFFFF"/>
                </a:solidFill>
                <a:latin typeface="Noto Sans" pitchFamily="34" charset="0"/>
                <a:ea typeface="Noto Sans" pitchFamily="34" charset="-122"/>
                <a:cs typeface="Noto Sans" pitchFamily="34" charset="-120"/>
              </a:rPr>
              <a:t>Expansión a casos de uso adicionales</a:t>
            </a:r>
            <a:endParaRPr lang="en-US" sz="675" dirty="0"/>
          </a:p>
        </p:txBody>
      </p:sp>
      <p:sp>
        <p:nvSpPr>
          <p:cNvPr id="52" name="Text 45"/>
          <p:cNvSpPr/>
          <p:nvPr/>
        </p:nvSpPr>
        <p:spPr>
          <a:xfrm>
            <a:off x="6357938" y="3366129"/>
            <a:ext cx="1388622" cy="114300"/>
          </a:xfrm>
          <a:prstGeom prst="rect">
            <a:avLst/>
          </a:prstGeom>
          <a:noFill/>
          <a:ln/>
        </p:spPr>
        <p:txBody>
          <a:bodyPr wrap="none" lIns="0" tIns="0" rIns="0" bIns="0" rtlCol="0" anchor="ctr">
            <a:spAutoFit/>
          </a:bodyPr>
          <a:lstStyle/>
          <a:p>
            <a:pPr marL="0" indent="0">
              <a:buNone/>
            </a:pPr>
            <a:r>
              <a:rPr lang="en-US" sz="675" dirty="0">
                <a:solidFill>
                  <a:srgbClr val="FFFFFF"/>
                </a:solidFill>
                <a:latin typeface="Noto Sans" pitchFamily="34" charset="0"/>
                <a:ea typeface="Noto Sans" pitchFamily="34" charset="-122"/>
                <a:cs typeface="Noto Sans" pitchFamily="34" charset="-120"/>
              </a:rPr>
              <a:t>Comunicación de success stories</a:t>
            </a:r>
            <a:endParaRPr lang="en-US" sz="675" dirty="0"/>
          </a:p>
        </p:txBody>
      </p:sp>
      <p:sp>
        <p:nvSpPr>
          <p:cNvPr id="53" name="Text 46"/>
          <p:cNvSpPr/>
          <p:nvPr/>
        </p:nvSpPr>
        <p:spPr>
          <a:xfrm>
            <a:off x="6200775" y="3537579"/>
            <a:ext cx="2586038" cy="114300"/>
          </a:xfrm>
          <a:prstGeom prst="rect">
            <a:avLst/>
          </a:prstGeom>
          <a:noFill/>
          <a:ln/>
        </p:spPr>
        <p:txBody>
          <a:bodyPr wrap="none" lIns="0" tIns="0" rIns="0" bIns="0" rtlCol="0" anchor="ctr">
            <a:spAutoFit/>
          </a:bodyPr>
          <a:lstStyle/>
          <a:p>
            <a:pPr marL="0" indent="0">
              <a:buNone/>
            </a:pPr>
            <a:r>
              <a:rPr lang="en-US" sz="675" b="1" dirty="0">
                <a:solidFill>
                  <a:srgbClr val="FFFFFF"/>
                </a:solidFill>
                <a:latin typeface="Noto Sans" pitchFamily="34" charset="0"/>
                <a:ea typeface="Noto Sans" pitchFamily="34" charset="-122"/>
                <a:cs typeface="Noto Sans" pitchFamily="34" charset="-120"/>
              </a:rPr>
              <a:t>Entregables Concretos:</a:t>
            </a:r>
            <a:endParaRPr lang="en-US" sz="675" dirty="0"/>
          </a:p>
        </p:txBody>
      </p:sp>
      <p:sp>
        <p:nvSpPr>
          <p:cNvPr id="54" name="Shape 47"/>
          <p:cNvSpPr/>
          <p:nvPr/>
        </p:nvSpPr>
        <p:spPr>
          <a:xfrm>
            <a:off x="6257925" y="3723317"/>
            <a:ext cx="42863" cy="42863"/>
          </a:xfrm>
          <a:prstGeom prst="ellipse">
            <a:avLst/>
          </a:prstGeom>
          <a:solidFill>
            <a:srgbClr val="FFFFFF"/>
          </a:solidFill>
          <a:ln/>
        </p:spPr>
        <p:txBody>
          <a:bodyPr/>
          <a:lstStyle/>
          <a:p>
            <a:endParaRPr lang="es-PA"/>
          </a:p>
        </p:txBody>
      </p:sp>
      <p:sp>
        <p:nvSpPr>
          <p:cNvPr id="55" name="Text 48"/>
          <p:cNvSpPr/>
          <p:nvPr/>
        </p:nvSpPr>
        <p:spPr>
          <a:xfrm>
            <a:off x="6357938" y="3680454"/>
            <a:ext cx="1383209" cy="114300"/>
          </a:xfrm>
          <a:prstGeom prst="rect">
            <a:avLst/>
          </a:prstGeom>
          <a:noFill/>
          <a:ln/>
        </p:spPr>
        <p:txBody>
          <a:bodyPr wrap="none" lIns="0" tIns="0" rIns="0" bIns="0" rtlCol="0" anchor="ctr">
            <a:spAutoFit/>
          </a:bodyPr>
          <a:lstStyle/>
          <a:p>
            <a:pPr marL="0" indent="0">
              <a:buNone/>
            </a:pPr>
            <a:r>
              <a:rPr lang="en-US" sz="675" dirty="0">
                <a:solidFill>
                  <a:srgbClr val="FFFFFF"/>
                </a:solidFill>
                <a:latin typeface="Noto Sans" pitchFamily="34" charset="0"/>
                <a:ea typeface="Noto Sans" pitchFamily="34" charset="-122"/>
                <a:cs typeface="Noto Sans" pitchFamily="34" charset="-120"/>
              </a:rPr>
              <a:t>Reporte de ROI del primer piloto</a:t>
            </a:r>
            <a:endParaRPr lang="en-US" sz="675" dirty="0"/>
          </a:p>
        </p:txBody>
      </p:sp>
      <p:sp>
        <p:nvSpPr>
          <p:cNvPr id="56" name="Shape 49"/>
          <p:cNvSpPr/>
          <p:nvPr/>
        </p:nvSpPr>
        <p:spPr>
          <a:xfrm>
            <a:off x="6257925" y="3880479"/>
            <a:ext cx="42863" cy="42863"/>
          </a:xfrm>
          <a:prstGeom prst="ellipse">
            <a:avLst/>
          </a:prstGeom>
          <a:solidFill>
            <a:srgbClr val="FFFFFF"/>
          </a:solidFill>
          <a:ln/>
        </p:spPr>
        <p:txBody>
          <a:bodyPr/>
          <a:lstStyle/>
          <a:p>
            <a:endParaRPr lang="es-PA"/>
          </a:p>
        </p:txBody>
      </p:sp>
      <p:sp>
        <p:nvSpPr>
          <p:cNvPr id="57" name="Text 50"/>
          <p:cNvSpPr/>
          <p:nvPr/>
        </p:nvSpPr>
        <p:spPr>
          <a:xfrm>
            <a:off x="6357938" y="3837617"/>
            <a:ext cx="1490811" cy="114300"/>
          </a:xfrm>
          <a:prstGeom prst="rect">
            <a:avLst/>
          </a:prstGeom>
          <a:noFill/>
          <a:ln/>
        </p:spPr>
        <p:txBody>
          <a:bodyPr wrap="none" lIns="0" tIns="0" rIns="0" bIns="0" rtlCol="0" anchor="ctr">
            <a:spAutoFit/>
          </a:bodyPr>
          <a:lstStyle/>
          <a:p>
            <a:pPr marL="0" indent="0">
              <a:buNone/>
            </a:pPr>
            <a:r>
              <a:rPr lang="en-US" sz="675" dirty="0">
                <a:solidFill>
                  <a:srgbClr val="FFFFFF"/>
                </a:solidFill>
                <a:latin typeface="Noto Sans" pitchFamily="34" charset="0"/>
                <a:ea typeface="Noto Sans" pitchFamily="34" charset="-122"/>
                <a:cs typeface="Noto Sans" pitchFamily="34" charset="-120"/>
              </a:rPr>
              <a:t>Roadmap de 12 meses para scaling</a:t>
            </a:r>
            <a:endParaRPr lang="en-US" sz="675" dirty="0"/>
          </a:p>
        </p:txBody>
      </p:sp>
      <p:sp>
        <p:nvSpPr>
          <p:cNvPr id="58" name="Text 51"/>
          <p:cNvSpPr/>
          <p:nvPr/>
        </p:nvSpPr>
        <p:spPr>
          <a:xfrm>
            <a:off x="342900" y="4266242"/>
            <a:ext cx="4214813" cy="142875"/>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Noto Sans" pitchFamily="34" charset="0"/>
                <a:ea typeface="Noto Sans" pitchFamily="34" charset="-122"/>
                <a:cs typeface="Noto Sans" pitchFamily="34" charset="-120"/>
              </a:rPr>
              <a:t>Recursos de Apoyo:</a:t>
            </a:r>
            <a:endParaRPr lang="en-US" sz="788" dirty="0"/>
          </a:p>
        </p:txBody>
      </p:sp>
      <p:pic>
        <p:nvPicPr>
          <p:cNvPr id="59" name="Image 5" descr="preencoded.png"/>
          <p:cNvPicPr>
            <a:picLocks noChangeAspect="1"/>
          </p:cNvPicPr>
          <p:nvPr/>
        </p:nvPicPr>
        <p:blipFill>
          <a:blip r:embed="rId8"/>
          <a:stretch>
            <a:fillRect/>
          </a:stretch>
        </p:blipFill>
        <p:spPr>
          <a:xfrm>
            <a:off x="342900" y="4478768"/>
            <a:ext cx="64294" cy="85725"/>
          </a:xfrm>
          <a:prstGeom prst="rect">
            <a:avLst/>
          </a:prstGeom>
        </p:spPr>
      </p:pic>
      <p:sp>
        <p:nvSpPr>
          <p:cNvPr id="60" name="Text 52"/>
          <p:cNvSpPr/>
          <p:nvPr/>
        </p:nvSpPr>
        <p:spPr>
          <a:xfrm>
            <a:off x="435769" y="4464481"/>
            <a:ext cx="1032356" cy="116086"/>
          </a:xfrm>
          <a:prstGeom prst="rect">
            <a:avLst/>
          </a:prstGeom>
          <a:noFill/>
          <a:ln/>
        </p:spPr>
        <p:txBody>
          <a:bodyPr wrap="none" lIns="0" tIns="0" rIns="0" bIns="0" rtlCol="0" anchor="ctr">
            <a:spAutoFit/>
          </a:bodyPr>
          <a:lstStyle/>
          <a:p>
            <a:pPr marL="0" indent="0">
              <a:buNone/>
            </a:pPr>
            <a:r>
              <a:rPr lang="en-US" sz="675" b="1" dirty="0">
                <a:solidFill>
                  <a:srgbClr val="FFFFFF"/>
                </a:solidFill>
                <a:latin typeface="Noto Sans" pitchFamily="34" charset="0"/>
                <a:ea typeface="Noto Sans" pitchFamily="34" charset="-122"/>
                <a:cs typeface="Noto Sans" pitchFamily="34" charset="-120"/>
              </a:rPr>
              <a:t>Templates Disponibles</a:t>
            </a:r>
            <a:endParaRPr lang="en-US" sz="675" dirty="0"/>
          </a:p>
        </p:txBody>
      </p:sp>
      <p:sp>
        <p:nvSpPr>
          <p:cNvPr id="61" name="Text 53"/>
          <p:cNvSpPr/>
          <p:nvPr/>
        </p:nvSpPr>
        <p:spPr>
          <a:xfrm>
            <a:off x="485775" y="4609142"/>
            <a:ext cx="1971675" cy="114300"/>
          </a:xfrm>
          <a:prstGeom prst="rect">
            <a:avLst/>
          </a:prstGeom>
          <a:noFill/>
          <a:ln/>
        </p:spPr>
        <p:txBody>
          <a:bodyPr wrap="none" lIns="0" tIns="0" rIns="0" bIns="0" rtlCol="0" anchor="ctr">
            <a:spAutoFit/>
          </a:bodyPr>
          <a:lstStyle/>
          <a:p>
            <a:pPr marL="0" indent="0" algn="l">
              <a:buNone/>
            </a:pPr>
            <a:r>
              <a:rPr lang="en-US" sz="675" dirty="0">
                <a:solidFill>
                  <a:srgbClr val="FFFFFF"/>
                </a:solidFill>
                <a:latin typeface="Noto Sans" pitchFamily="34" charset="0"/>
                <a:ea typeface="Noto Sans" pitchFamily="34" charset="-122"/>
                <a:cs typeface="Noto Sans" pitchFamily="34" charset="-120"/>
              </a:rPr>
              <a:t>AI Readiness Assessment Framework</a:t>
            </a:r>
            <a:endParaRPr lang="en-US" sz="675" dirty="0"/>
          </a:p>
        </p:txBody>
      </p:sp>
      <p:sp>
        <p:nvSpPr>
          <p:cNvPr id="62" name="Text 54"/>
          <p:cNvSpPr/>
          <p:nvPr/>
        </p:nvSpPr>
        <p:spPr>
          <a:xfrm>
            <a:off x="485775" y="4723442"/>
            <a:ext cx="1971675" cy="114300"/>
          </a:xfrm>
          <a:prstGeom prst="rect">
            <a:avLst/>
          </a:prstGeom>
          <a:noFill/>
          <a:ln/>
        </p:spPr>
        <p:txBody>
          <a:bodyPr wrap="none" lIns="0" tIns="0" rIns="0" bIns="0" rtlCol="0" anchor="ctr">
            <a:spAutoFit/>
          </a:bodyPr>
          <a:lstStyle/>
          <a:p>
            <a:pPr marL="0" indent="0" algn="l">
              <a:buNone/>
            </a:pPr>
            <a:r>
              <a:rPr lang="en-US" sz="675" dirty="0">
                <a:solidFill>
                  <a:srgbClr val="FFFFFF"/>
                </a:solidFill>
                <a:latin typeface="Noto Sans" pitchFamily="34" charset="0"/>
                <a:ea typeface="Noto Sans" pitchFamily="34" charset="-122"/>
                <a:cs typeface="Noto Sans" pitchFamily="34" charset="-120"/>
              </a:rPr>
              <a:t>Business Case Template for AI Projects</a:t>
            </a:r>
            <a:endParaRPr lang="en-US" sz="675" dirty="0"/>
          </a:p>
        </p:txBody>
      </p:sp>
      <p:sp>
        <p:nvSpPr>
          <p:cNvPr id="63" name="Text 55"/>
          <p:cNvSpPr/>
          <p:nvPr/>
        </p:nvSpPr>
        <p:spPr>
          <a:xfrm>
            <a:off x="485775" y="4837742"/>
            <a:ext cx="1971675" cy="114300"/>
          </a:xfrm>
          <a:prstGeom prst="rect">
            <a:avLst/>
          </a:prstGeom>
          <a:noFill/>
          <a:ln/>
        </p:spPr>
        <p:txBody>
          <a:bodyPr wrap="none" lIns="0" tIns="0" rIns="0" bIns="0" rtlCol="0" anchor="ctr">
            <a:spAutoFit/>
          </a:bodyPr>
          <a:lstStyle/>
          <a:p>
            <a:pPr marL="0" indent="0" algn="l">
              <a:buNone/>
            </a:pPr>
            <a:r>
              <a:rPr lang="en-US" sz="675" dirty="0">
                <a:solidFill>
                  <a:srgbClr val="FFFFFF"/>
                </a:solidFill>
                <a:latin typeface="Noto Sans" pitchFamily="34" charset="0"/>
                <a:ea typeface="Noto Sans" pitchFamily="34" charset="-122"/>
                <a:cs typeface="Noto Sans" pitchFamily="34" charset="-120"/>
              </a:rPr>
              <a:t>Ethical AI Governance Checklist</a:t>
            </a:r>
            <a:endParaRPr lang="en-US" sz="675" dirty="0"/>
          </a:p>
        </p:txBody>
      </p:sp>
      <p:pic>
        <p:nvPicPr>
          <p:cNvPr id="64" name="Image 6" descr="preencoded.png"/>
          <p:cNvPicPr>
            <a:picLocks noChangeAspect="1"/>
          </p:cNvPicPr>
          <p:nvPr/>
        </p:nvPicPr>
        <p:blipFill>
          <a:blip r:embed="rId9"/>
          <a:stretch>
            <a:fillRect/>
          </a:stretch>
        </p:blipFill>
        <p:spPr>
          <a:xfrm>
            <a:off x="2443163" y="4478768"/>
            <a:ext cx="107156" cy="85725"/>
          </a:xfrm>
          <a:prstGeom prst="rect">
            <a:avLst/>
          </a:prstGeom>
        </p:spPr>
      </p:pic>
      <p:sp>
        <p:nvSpPr>
          <p:cNvPr id="65" name="Text 56"/>
          <p:cNvSpPr/>
          <p:nvPr/>
        </p:nvSpPr>
        <p:spPr>
          <a:xfrm>
            <a:off x="2578894" y="4464481"/>
            <a:ext cx="1059005" cy="116086"/>
          </a:xfrm>
          <a:prstGeom prst="rect">
            <a:avLst/>
          </a:prstGeom>
          <a:noFill/>
          <a:ln/>
        </p:spPr>
        <p:txBody>
          <a:bodyPr wrap="none" lIns="0" tIns="0" rIns="0" bIns="0" rtlCol="0" anchor="ctr">
            <a:spAutoFit/>
          </a:bodyPr>
          <a:lstStyle/>
          <a:p>
            <a:pPr marL="0" indent="0">
              <a:buNone/>
            </a:pPr>
            <a:r>
              <a:rPr lang="en-US" sz="675" b="1" dirty="0">
                <a:solidFill>
                  <a:srgbClr val="FFFFFF"/>
                </a:solidFill>
                <a:latin typeface="Noto Sans" pitchFamily="34" charset="0"/>
                <a:ea typeface="Noto Sans" pitchFamily="34" charset="-122"/>
                <a:cs typeface="Noto Sans" pitchFamily="34" charset="-120"/>
              </a:rPr>
              <a:t>Comunidad de Práctica</a:t>
            </a:r>
            <a:endParaRPr lang="en-US" sz="675" dirty="0"/>
          </a:p>
        </p:txBody>
      </p:sp>
      <p:sp>
        <p:nvSpPr>
          <p:cNvPr id="67" name="Text 58"/>
          <p:cNvSpPr/>
          <p:nvPr/>
        </p:nvSpPr>
        <p:spPr>
          <a:xfrm>
            <a:off x="2586038" y="4635931"/>
            <a:ext cx="1971675" cy="114300"/>
          </a:xfrm>
          <a:prstGeom prst="rect">
            <a:avLst/>
          </a:prstGeom>
          <a:noFill/>
          <a:ln/>
        </p:spPr>
        <p:txBody>
          <a:bodyPr wrap="none" lIns="0" tIns="0" rIns="0" bIns="0" rtlCol="0" anchor="ctr">
            <a:spAutoFit/>
          </a:bodyPr>
          <a:lstStyle/>
          <a:p>
            <a:pPr marL="0" indent="0" algn="l">
              <a:buNone/>
            </a:pPr>
            <a:r>
              <a:rPr lang="en-US" sz="675" dirty="0">
                <a:solidFill>
                  <a:srgbClr val="FFFFFF"/>
                </a:solidFill>
                <a:latin typeface="Noto Sans" pitchFamily="34" charset="0"/>
                <a:ea typeface="Noto Sans" pitchFamily="34" charset="-122"/>
                <a:cs typeface="Noto Sans" pitchFamily="34" charset="-120"/>
              </a:rPr>
              <a:t>Case study database</a:t>
            </a:r>
            <a:endParaRPr lang="en-US" sz="675" dirty="0"/>
          </a:p>
        </p:txBody>
      </p:sp>
      <p:sp>
        <p:nvSpPr>
          <p:cNvPr id="68" name="Text 59"/>
          <p:cNvSpPr/>
          <p:nvPr/>
        </p:nvSpPr>
        <p:spPr>
          <a:xfrm>
            <a:off x="2609394" y="4790517"/>
            <a:ext cx="1971675" cy="114300"/>
          </a:xfrm>
          <a:prstGeom prst="rect">
            <a:avLst/>
          </a:prstGeom>
          <a:noFill/>
          <a:ln/>
        </p:spPr>
        <p:txBody>
          <a:bodyPr wrap="none" lIns="0" tIns="0" rIns="0" bIns="0" rtlCol="0" anchor="ctr">
            <a:spAutoFit/>
          </a:bodyPr>
          <a:lstStyle/>
          <a:p>
            <a:pPr marL="0" indent="0" algn="l">
              <a:buNone/>
            </a:pPr>
            <a:r>
              <a:rPr lang="en-US" sz="675" dirty="0">
                <a:solidFill>
                  <a:srgbClr val="FFFFFF"/>
                </a:solidFill>
                <a:latin typeface="Noto Sans" pitchFamily="34" charset="0"/>
                <a:ea typeface="Noto Sans" pitchFamily="34" charset="-122"/>
                <a:cs typeface="Noto Sans" pitchFamily="34" charset="-120"/>
              </a:rPr>
              <a:t>Implementation playbooks</a:t>
            </a:r>
            <a:endParaRPr lang="en-US" sz="675" dirty="0"/>
          </a:p>
        </p:txBody>
      </p:sp>
      <p:sp>
        <p:nvSpPr>
          <p:cNvPr id="69" name="Text 60"/>
          <p:cNvSpPr/>
          <p:nvPr/>
        </p:nvSpPr>
        <p:spPr>
          <a:xfrm>
            <a:off x="4657725" y="4266242"/>
            <a:ext cx="4214813" cy="142875"/>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Noto Sans" pitchFamily="34" charset="0"/>
                <a:ea typeface="Noto Sans" pitchFamily="34" charset="-122"/>
                <a:cs typeface="Noto Sans" pitchFamily="34" charset="-120"/>
              </a:rPr>
              <a:t>Su Compromiso Personal:</a:t>
            </a:r>
            <a:endParaRPr lang="en-US" sz="788" dirty="0"/>
          </a:p>
        </p:txBody>
      </p:sp>
      <p:sp>
        <p:nvSpPr>
          <p:cNvPr id="70" name="Shape 61"/>
          <p:cNvSpPr/>
          <p:nvPr/>
        </p:nvSpPr>
        <p:spPr>
          <a:xfrm>
            <a:off x="4557713" y="4184783"/>
            <a:ext cx="4143375" cy="1143000"/>
          </a:xfrm>
          <a:prstGeom prst="rect">
            <a:avLst/>
          </a:prstGeom>
          <a:solidFill>
            <a:srgbClr val="FFFFFF">
              <a:alpha val="10000"/>
            </a:srgbClr>
          </a:solidFill>
          <a:ln w="99">
            <a:solidFill>
              <a:srgbClr val="FFFFFF">
                <a:alpha val="20000"/>
              </a:srgbClr>
            </a:solidFill>
            <a:prstDash val="solid"/>
          </a:ln>
        </p:spPr>
        <p:txBody>
          <a:bodyPr/>
          <a:lstStyle/>
          <a:p>
            <a:endParaRPr lang="es-PA"/>
          </a:p>
        </p:txBody>
      </p:sp>
      <p:sp>
        <p:nvSpPr>
          <p:cNvPr id="71" name="Text 62"/>
          <p:cNvSpPr/>
          <p:nvPr/>
        </p:nvSpPr>
        <p:spPr>
          <a:xfrm>
            <a:off x="4743450" y="4551992"/>
            <a:ext cx="4043363" cy="114300"/>
          </a:xfrm>
          <a:prstGeom prst="rect">
            <a:avLst/>
          </a:prstGeom>
          <a:noFill/>
          <a:ln/>
        </p:spPr>
        <p:txBody>
          <a:bodyPr wrap="none" lIns="0" tIns="0" rIns="0" bIns="0" rtlCol="0" anchor="ctr">
            <a:spAutoFit/>
          </a:bodyPr>
          <a:lstStyle/>
          <a:p>
            <a:pPr marL="0" indent="0">
              <a:buNone/>
            </a:pPr>
            <a:r>
              <a:rPr lang="en-US" sz="675" b="1" dirty="0">
                <a:solidFill>
                  <a:srgbClr val="FFFFFF"/>
                </a:solidFill>
                <a:latin typeface="Noto Sans" pitchFamily="34" charset="0"/>
                <a:ea typeface="Noto Sans" pitchFamily="34" charset="-122"/>
                <a:cs typeface="Noto Sans" pitchFamily="34" charset="-120"/>
              </a:rPr>
              <a:t>En los próximos 30 días, me comprometo a:</a:t>
            </a:r>
            <a:endParaRPr lang="en-US" sz="675" dirty="0"/>
          </a:p>
        </p:txBody>
      </p:sp>
      <p:sp>
        <p:nvSpPr>
          <p:cNvPr id="73" name="Text 64"/>
          <p:cNvSpPr/>
          <p:nvPr/>
        </p:nvSpPr>
        <p:spPr>
          <a:xfrm>
            <a:off x="4736306" y="4699168"/>
            <a:ext cx="4043363" cy="114300"/>
          </a:xfrm>
          <a:prstGeom prst="rect">
            <a:avLst/>
          </a:prstGeom>
          <a:noFill/>
          <a:ln/>
        </p:spPr>
        <p:txBody>
          <a:bodyPr wrap="none" lIns="0" tIns="0" rIns="0" bIns="0" rtlCol="0" anchor="ctr">
            <a:spAutoFit/>
          </a:bodyPr>
          <a:lstStyle/>
          <a:p>
            <a:pPr marL="0" indent="0">
              <a:buNone/>
            </a:pPr>
            <a:r>
              <a:rPr lang="en-US" sz="675" b="1" dirty="0">
                <a:solidFill>
                  <a:srgbClr val="FFFFFF"/>
                </a:solidFill>
                <a:latin typeface="Noto Sans" pitchFamily="34" charset="0"/>
                <a:ea typeface="Noto Sans" pitchFamily="34" charset="-122"/>
                <a:cs typeface="Noto Sans" pitchFamily="34" charset="-120"/>
              </a:rPr>
              <a:t>El caso de uso de IA con mayor potencial para mi organización es:</a:t>
            </a:r>
            <a:endParaRPr lang="en-US" sz="675" dirty="0"/>
          </a:p>
        </p:txBody>
      </p:sp>
      <p:sp>
        <p:nvSpPr>
          <p:cNvPr id="76" name="Shape 67"/>
          <p:cNvSpPr/>
          <p:nvPr/>
        </p:nvSpPr>
        <p:spPr>
          <a:xfrm>
            <a:off x="342900" y="5709279"/>
            <a:ext cx="8458200" cy="457200"/>
          </a:xfrm>
          <a:prstGeom prst="rect">
            <a:avLst/>
          </a:prstGeom>
          <a:solidFill>
            <a:srgbClr val="FFFFFF">
              <a:alpha val="5000"/>
            </a:srgbClr>
          </a:solidFill>
          <a:ln/>
        </p:spPr>
        <p:txBody>
          <a:bodyPr/>
          <a:lstStyle/>
          <a:p>
            <a:endParaRPr lang="es-PA"/>
          </a:p>
        </p:txBody>
      </p:sp>
      <p:sp>
        <p:nvSpPr>
          <p:cNvPr id="77" name="Shape 68"/>
          <p:cNvSpPr/>
          <p:nvPr/>
        </p:nvSpPr>
        <p:spPr>
          <a:xfrm>
            <a:off x="342900" y="5709279"/>
            <a:ext cx="28575" cy="457200"/>
          </a:xfrm>
          <a:prstGeom prst="rect">
            <a:avLst/>
          </a:prstGeom>
          <a:solidFill>
            <a:srgbClr val="059669"/>
          </a:solidFill>
          <a:ln/>
        </p:spPr>
        <p:txBody>
          <a:bodyPr/>
          <a:lstStyle/>
          <a:p>
            <a:endParaRPr lang="es-PA"/>
          </a:p>
        </p:txBody>
      </p:sp>
      <p:pic>
        <p:nvPicPr>
          <p:cNvPr id="78" name="Image 7" descr="preencoded.png"/>
          <p:cNvPicPr>
            <a:picLocks noChangeAspect="1"/>
          </p:cNvPicPr>
          <p:nvPr/>
        </p:nvPicPr>
        <p:blipFill>
          <a:blip r:embed="rId10"/>
          <a:stretch>
            <a:fillRect/>
          </a:stretch>
        </p:blipFill>
        <p:spPr>
          <a:xfrm>
            <a:off x="428625" y="5816436"/>
            <a:ext cx="100013" cy="100013"/>
          </a:xfrm>
          <a:prstGeom prst="rect">
            <a:avLst/>
          </a:prstGeom>
        </p:spPr>
      </p:pic>
      <p:sp>
        <p:nvSpPr>
          <p:cNvPr id="79" name="Text 69"/>
          <p:cNvSpPr/>
          <p:nvPr/>
        </p:nvSpPr>
        <p:spPr>
          <a:xfrm>
            <a:off x="585788" y="5798576"/>
            <a:ext cx="1148776" cy="135731"/>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Noto Sans" pitchFamily="34" charset="0"/>
                <a:ea typeface="Noto Sans" pitchFamily="34" charset="-122"/>
                <a:cs typeface="Noto Sans" pitchFamily="34" charset="-120"/>
              </a:rPr>
              <a:t>Pregunta Estratégica:</a:t>
            </a:r>
            <a:endParaRPr lang="en-US" sz="788" dirty="0"/>
          </a:p>
        </p:txBody>
      </p:sp>
      <p:sp>
        <p:nvSpPr>
          <p:cNvPr id="80" name="Text 70"/>
          <p:cNvSpPr/>
          <p:nvPr/>
        </p:nvSpPr>
        <p:spPr>
          <a:xfrm>
            <a:off x="428625" y="5937879"/>
            <a:ext cx="8358188" cy="142875"/>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¿Cuál de estas actividades representa el mayor desafío para su organización, y qué recursos o apoyo adicional necesitarían para superarlo?</a:t>
            </a:r>
            <a:endParaRPr lang="en-US" sz="78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82" y="0"/>
            <a:ext cx="9144000" cy="5143500"/>
          </a:xfrm>
          <a:prstGeom prst="rect">
            <a:avLst/>
          </a:prstGeom>
        </p:spPr>
      </p:pic>
      <p:sp>
        <p:nvSpPr>
          <p:cNvPr id="3" name="Text 0"/>
          <p:cNvSpPr/>
          <p:nvPr/>
        </p:nvSpPr>
        <p:spPr>
          <a:xfrm>
            <a:off x="228600" y="228600"/>
            <a:ext cx="8758238" cy="385763"/>
          </a:xfrm>
          <a:prstGeom prst="rect">
            <a:avLst/>
          </a:prstGeom>
          <a:noFill/>
          <a:ln/>
        </p:spPr>
        <p:txBody>
          <a:bodyPr wrap="none" lIns="0" tIns="0" rIns="0" bIns="0" rtlCol="0" anchor="ctr">
            <a:spAutoFit/>
          </a:bodyPr>
          <a:lstStyle/>
          <a:p>
            <a:pPr marL="0" indent="0">
              <a:buNone/>
            </a:pPr>
            <a:r>
              <a:rPr lang="en-US" sz="2025" b="1" dirty="0">
                <a:solidFill>
                  <a:srgbClr val="1E3A8A"/>
                </a:solidFill>
                <a:latin typeface="Segoe UI" pitchFamily="34" charset="0"/>
                <a:ea typeface="Segoe UI" pitchFamily="34" charset="-122"/>
                <a:cs typeface="Segoe UI" pitchFamily="34" charset="-120"/>
              </a:rPr>
              <a:t>Inteligencia Artificial: Fundamentos y Aplicaciones</a:t>
            </a:r>
            <a:endParaRPr lang="en-US" sz="2025" dirty="0"/>
          </a:p>
        </p:txBody>
      </p:sp>
      <p:sp>
        <p:nvSpPr>
          <p:cNvPr id="4" name="Shape 1"/>
          <p:cNvSpPr/>
          <p:nvPr/>
        </p:nvSpPr>
        <p:spPr>
          <a:xfrm>
            <a:off x="228600" y="721519"/>
            <a:ext cx="4271963" cy="1874509"/>
          </a:xfrm>
          <a:prstGeom prst="rect">
            <a:avLst/>
          </a:prstGeom>
          <a:solidFill>
            <a:srgbClr val="FFFFFF"/>
          </a:solidFill>
          <a:ln/>
        </p:spPr>
        <p:txBody>
          <a:bodyPr/>
          <a:lstStyle/>
          <a:p>
            <a:endParaRPr lang="es-PA"/>
          </a:p>
        </p:txBody>
      </p:sp>
      <p:sp>
        <p:nvSpPr>
          <p:cNvPr id="5" name="Text 2"/>
          <p:cNvSpPr/>
          <p:nvPr/>
        </p:nvSpPr>
        <p:spPr>
          <a:xfrm>
            <a:off x="335756" y="828675"/>
            <a:ext cx="4129088" cy="257175"/>
          </a:xfrm>
          <a:prstGeom prst="rect">
            <a:avLst/>
          </a:prstGeom>
          <a:noFill/>
          <a:ln/>
        </p:spPr>
        <p:txBody>
          <a:bodyPr wrap="none" lIns="0" tIns="0" rIns="0" bIns="0" rtlCol="0" anchor="ctr">
            <a:spAutoFit/>
          </a:bodyPr>
          <a:lstStyle/>
          <a:p>
            <a:pPr marL="0" indent="0">
              <a:buNone/>
            </a:pPr>
            <a:r>
              <a:rPr lang="en-US" sz="1350" b="1" dirty="0">
                <a:solidFill>
                  <a:srgbClr val="374151"/>
                </a:solidFill>
                <a:latin typeface="Segoe UI" pitchFamily="34" charset="0"/>
                <a:ea typeface="Segoe UI" pitchFamily="34" charset="-122"/>
                <a:cs typeface="Segoe UI" pitchFamily="34" charset="-120"/>
              </a:rPr>
              <a:t>¿Qué es la IA?</a:t>
            </a:r>
            <a:endParaRPr lang="en-US" sz="1350" dirty="0"/>
          </a:p>
        </p:txBody>
      </p:sp>
      <p:sp>
        <p:nvSpPr>
          <p:cNvPr id="6" name="Text 3"/>
          <p:cNvSpPr/>
          <p:nvPr/>
        </p:nvSpPr>
        <p:spPr>
          <a:xfrm>
            <a:off x="335756" y="1157288"/>
            <a:ext cx="4129088" cy="360034"/>
          </a:xfrm>
          <a:prstGeom prst="rect">
            <a:avLst/>
          </a:prstGeom>
          <a:noFill/>
          <a:ln/>
        </p:spPr>
        <p:txBody>
          <a:bodyPr wrap="square" lIns="0" tIns="0" rIns="0" bIns="0" rtlCol="0" anchor="ctr">
            <a:spAutoFit/>
          </a:bodyPr>
          <a:lstStyle/>
          <a:p>
            <a:pPr marL="0" indent="0">
              <a:buNone/>
            </a:pPr>
            <a:r>
              <a:rPr lang="en-US" sz="1013" dirty="0">
                <a:solidFill>
                  <a:srgbClr val="4B5563"/>
                </a:solidFill>
                <a:latin typeface="Segoe UI" pitchFamily="34" charset="0"/>
                <a:ea typeface="Segoe UI" pitchFamily="34" charset="-122"/>
                <a:cs typeface="Segoe UI" pitchFamily="34" charset="-120"/>
              </a:rPr>
              <a:t>Simulación de procesos de inteligencia humana por sistemas informáticos, incluyendo aprendizaje, razonamiento y autocorrección.</a:t>
            </a:r>
            <a:endParaRPr lang="en-US" sz="1013" dirty="0"/>
          </a:p>
        </p:txBody>
      </p:sp>
      <p:sp>
        <p:nvSpPr>
          <p:cNvPr id="7" name="Text 4"/>
          <p:cNvSpPr/>
          <p:nvPr/>
        </p:nvSpPr>
        <p:spPr>
          <a:xfrm>
            <a:off x="335756" y="1603046"/>
            <a:ext cx="4129088" cy="257175"/>
          </a:xfrm>
          <a:prstGeom prst="rect">
            <a:avLst/>
          </a:prstGeom>
          <a:noFill/>
          <a:ln/>
        </p:spPr>
        <p:txBody>
          <a:bodyPr wrap="none" lIns="0" tIns="0" rIns="0" bIns="0" rtlCol="0" anchor="ctr">
            <a:spAutoFit/>
          </a:bodyPr>
          <a:lstStyle/>
          <a:p>
            <a:pPr marL="0" indent="0">
              <a:buNone/>
            </a:pPr>
            <a:r>
              <a:rPr lang="en-US" sz="1350" b="1" dirty="0">
                <a:solidFill>
                  <a:srgbClr val="374151"/>
                </a:solidFill>
                <a:latin typeface="Segoe UI" pitchFamily="34" charset="0"/>
                <a:ea typeface="Segoe UI" pitchFamily="34" charset="-122"/>
                <a:cs typeface="Segoe UI" pitchFamily="34" charset="-120"/>
              </a:rPr>
              <a:t>Tipos de IA</a:t>
            </a:r>
            <a:endParaRPr lang="en-US" sz="1350" dirty="0"/>
          </a:p>
        </p:txBody>
      </p:sp>
      <p:sp>
        <p:nvSpPr>
          <p:cNvPr id="8" name="Shape 5"/>
          <p:cNvSpPr/>
          <p:nvPr/>
        </p:nvSpPr>
        <p:spPr>
          <a:xfrm>
            <a:off x="335756" y="1988809"/>
            <a:ext cx="1314450" cy="442913"/>
          </a:xfrm>
          <a:prstGeom prst="rect">
            <a:avLst/>
          </a:prstGeom>
          <a:solidFill>
            <a:srgbClr val="FFFFFF"/>
          </a:solidFill>
          <a:ln/>
        </p:spPr>
        <p:txBody>
          <a:bodyPr/>
          <a:lstStyle/>
          <a:p>
            <a:endParaRPr lang="es-PA"/>
          </a:p>
        </p:txBody>
      </p:sp>
      <p:sp>
        <p:nvSpPr>
          <p:cNvPr id="9" name="Text 6"/>
          <p:cNvSpPr/>
          <p:nvPr/>
        </p:nvSpPr>
        <p:spPr>
          <a:xfrm>
            <a:off x="407194" y="2060246"/>
            <a:ext cx="1243013" cy="171450"/>
          </a:xfrm>
          <a:prstGeom prst="rect">
            <a:avLst/>
          </a:prstGeom>
          <a:noFill/>
          <a:ln/>
        </p:spPr>
        <p:txBody>
          <a:bodyPr wrap="none" lIns="0" tIns="0" rIns="0" bIns="0" rtlCol="0" anchor="ctr">
            <a:spAutoFit/>
          </a:bodyPr>
          <a:lstStyle/>
          <a:p>
            <a:pPr marL="0" indent="0">
              <a:buNone/>
            </a:pPr>
            <a:r>
              <a:rPr lang="en-US" sz="900" b="1" dirty="0">
                <a:solidFill>
                  <a:srgbClr val="1E3A8A"/>
                </a:solidFill>
                <a:latin typeface="Segoe UI" pitchFamily="34" charset="0"/>
                <a:ea typeface="Segoe UI" pitchFamily="34" charset="-122"/>
                <a:cs typeface="Segoe UI" pitchFamily="34" charset="-120"/>
              </a:rPr>
              <a:t>IA Estrecha (ANI)</a:t>
            </a:r>
            <a:endParaRPr lang="en-US" sz="900" dirty="0"/>
          </a:p>
        </p:txBody>
      </p:sp>
      <p:sp>
        <p:nvSpPr>
          <p:cNvPr id="10" name="Text 7"/>
          <p:cNvSpPr/>
          <p:nvPr/>
        </p:nvSpPr>
        <p:spPr>
          <a:xfrm>
            <a:off x="407194" y="2245984"/>
            <a:ext cx="1243013" cy="114300"/>
          </a:xfrm>
          <a:prstGeom prst="rect">
            <a:avLst/>
          </a:prstGeom>
          <a:noFill/>
          <a:ln/>
        </p:spPr>
        <p:txBody>
          <a:bodyPr wrap="none" lIns="0" tIns="0" rIns="0" bIns="0" rtlCol="0" anchor="ctr">
            <a:spAutoFit/>
          </a:bodyPr>
          <a:lstStyle/>
          <a:p>
            <a:pPr marL="0" indent="0">
              <a:buNone/>
            </a:pPr>
            <a:r>
              <a:rPr lang="en-US" sz="675" dirty="0">
                <a:solidFill>
                  <a:srgbClr val="4B5563"/>
                </a:solidFill>
                <a:latin typeface="Segoe UI" pitchFamily="34" charset="0"/>
                <a:ea typeface="Segoe UI" pitchFamily="34" charset="-122"/>
                <a:cs typeface="Segoe UI" pitchFamily="34" charset="-120"/>
              </a:rPr>
              <a:t>Tareas específicas</a:t>
            </a:r>
            <a:endParaRPr lang="en-US" sz="675" dirty="0"/>
          </a:p>
        </p:txBody>
      </p:sp>
      <p:sp>
        <p:nvSpPr>
          <p:cNvPr id="11" name="Shape 8"/>
          <p:cNvSpPr/>
          <p:nvPr/>
        </p:nvSpPr>
        <p:spPr>
          <a:xfrm>
            <a:off x="1707356" y="1988809"/>
            <a:ext cx="1314450" cy="442913"/>
          </a:xfrm>
          <a:prstGeom prst="rect">
            <a:avLst/>
          </a:prstGeom>
          <a:solidFill>
            <a:srgbClr val="FFFFFF"/>
          </a:solidFill>
          <a:ln/>
        </p:spPr>
        <p:txBody>
          <a:bodyPr/>
          <a:lstStyle/>
          <a:p>
            <a:endParaRPr lang="es-PA"/>
          </a:p>
        </p:txBody>
      </p:sp>
      <p:sp>
        <p:nvSpPr>
          <p:cNvPr id="12" name="Text 9"/>
          <p:cNvSpPr/>
          <p:nvPr/>
        </p:nvSpPr>
        <p:spPr>
          <a:xfrm>
            <a:off x="1778794" y="2060246"/>
            <a:ext cx="1243013" cy="171450"/>
          </a:xfrm>
          <a:prstGeom prst="rect">
            <a:avLst/>
          </a:prstGeom>
          <a:noFill/>
          <a:ln/>
        </p:spPr>
        <p:txBody>
          <a:bodyPr wrap="none" lIns="0" tIns="0" rIns="0" bIns="0" rtlCol="0" anchor="ctr">
            <a:spAutoFit/>
          </a:bodyPr>
          <a:lstStyle/>
          <a:p>
            <a:pPr marL="0" indent="0">
              <a:buNone/>
            </a:pPr>
            <a:r>
              <a:rPr lang="en-US" sz="900" b="1" dirty="0">
                <a:solidFill>
                  <a:srgbClr val="1E3A8A"/>
                </a:solidFill>
                <a:latin typeface="Segoe UI" pitchFamily="34" charset="0"/>
                <a:ea typeface="Segoe UI" pitchFamily="34" charset="-122"/>
                <a:cs typeface="Segoe UI" pitchFamily="34" charset="-120"/>
              </a:rPr>
              <a:t>IA General (AGI)</a:t>
            </a:r>
            <a:endParaRPr lang="en-US" sz="900" dirty="0"/>
          </a:p>
        </p:txBody>
      </p:sp>
      <p:sp>
        <p:nvSpPr>
          <p:cNvPr id="13" name="Text 10"/>
          <p:cNvSpPr/>
          <p:nvPr/>
        </p:nvSpPr>
        <p:spPr>
          <a:xfrm>
            <a:off x="1778794" y="2245984"/>
            <a:ext cx="1243013" cy="114300"/>
          </a:xfrm>
          <a:prstGeom prst="rect">
            <a:avLst/>
          </a:prstGeom>
          <a:noFill/>
          <a:ln/>
        </p:spPr>
        <p:txBody>
          <a:bodyPr wrap="none" lIns="0" tIns="0" rIns="0" bIns="0" rtlCol="0" anchor="ctr">
            <a:spAutoFit/>
          </a:bodyPr>
          <a:lstStyle/>
          <a:p>
            <a:pPr marL="0" indent="0">
              <a:buNone/>
            </a:pPr>
            <a:r>
              <a:rPr lang="en-US" sz="675" dirty="0">
                <a:solidFill>
                  <a:srgbClr val="4B5563"/>
                </a:solidFill>
                <a:latin typeface="Segoe UI" pitchFamily="34" charset="0"/>
                <a:ea typeface="Segoe UI" pitchFamily="34" charset="-122"/>
                <a:cs typeface="Segoe UI" pitchFamily="34" charset="-120"/>
              </a:rPr>
              <a:t>Nivel humano</a:t>
            </a:r>
            <a:endParaRPr lang="en-US" sz="675" dirty="0"/>
          </a:p>
        </p:txBody>
      </p:sp>
      <p:sp>
        <p:nvSpPr>
          <p:cNvPr id="14" name="Shape 11"/>
          <p:cNvSpPr/>
          <p:nvPr/>
        </p:nvSpPr>
        <p:spPr>
          <a:xfrm>
            <a:off x="3078956" y="1988809"/>
            <a:ext cx="1314450" cy="442913"/>
          </a:xfrm>
          <a:prstGeom prst="rect">
            <a:avLst/>
          </a:prstGeom>
          <a:solidFill>
            <a:srgbClr val="FFFFFF"/>
          </a:solidFill>
          <a:ln/>
        </p:spPr>
        <p:txBody>
          <a:bodyPr/>
          <a:lstStyle/>
          <a:p>
            <a:endParaRPr lang="es-PA"/>
          </a:p>
        </p:txBody>
      </p:sp>
      <p:sp>
        <p:nvSpPr>
          <p:cNvPr id="15" name="Text 12"/>
          <p:cNvSpPr/>
          <p:nvPr/>
        </p:nvSpPr>
        <p:spPr>
          <a:xfrm>
            <a:off x="3150394" y="2060246"/>
            <a:ext cx="1243013" cy="171450"/>
          </a:xfrm>
          <a:prstGeom prst="rect">
            <a:avLst/>
          </a:prstGeom>
          <a:noFill/>
          <a:ln/>
        </p:spPr>
        <p:txBody>
          <a:bodyPr wrap="none" lIns="0" tIns="0" rIns="0" bIns="0" rtlCol="0" anchor="ctr">
            <a:spAutoFit/>
          </a:bodyPr>
          <a:lstStyle/>
          <a:p>
            <a:pPr marL="0" indent="0">
              <a:buNone/>
            </a:pPr>
            <a:r>
              <a:rPr lang="en-US" sz="900" b="1" dirty="0">
                <a:solidFill>
                  <a:srgbClr val="1E3A8A"/>
                </a:solidFill>
                <a:latin typeface="Segoe UI" pitchFamily="34" charset="0"/>
                <a:ea typeface="Segoe UI" pitchFamily="34" charset="-122"/>
                <a:cs typeface="Segoe UI" pitchFamily="34" charset="-120"/>
              </a:rPr>
              <a:t>IA Super (ASI)</a:t>
            </a:r>
            <a:endParaRPr lang="en-US" sz="900" dirty="0"/>
          </a:p>
        </p:txBody>
      </p:sp>
      <p:sp>
        <p:nvSpPr>
          <p:cNvPr id="16" name="Text 13"/>
          <p:cNvSpPr/>
          <p:nvPr/>
        </p:nvSpPr>
        <p:spPr>
          <a:xfrm>
            <a:off x="3150394" y="2245984"/>
            <a:ext cx="1243013" cy="114300"/>
          </a:xfrm>
          <a:prstGeom prst="rect">
            <a:avLst/>
          </a:prstGeom>
          <a:noFill/>
          <a:ln/>
        </p:spPr>
        <p:txBody>
          <a:bodyPr wrap="none" lIns="0" tIns="0" rIns="0" bIns="0" rtlCol="0" anchor="ctr">
            <a:spAutoFit/>
          </a:bodyPr>
          <a:lstStyle/>
          <a:p>
            <a:pPr marL="0" indent="0">
              <a:buNone/>
            </a:pPr>
            <a:r>
              <a:rPr lang="en-US" sz="675" dirty="0">
                <a:solidFill>
                  <a:srgbClr val="4B5563"/>
                </a:solidFill>
                <a:latin typeface="Segoe UI" pitchFamily="34" charset="0"/>
                <a:ea typeface="Segoe UI" pitchFamily="34" charset="-122"/>
                <a:cs typeface="Segoe UI" pitchFamily="34" charset="-120"/>
              </a:rPr>
              <a:t>Supera al humano</a:t>
            </a:r>
            <a:endParaRPr lang="en-US" sz="675" dirty="0"/>
          </a:p>
        </p:txBody>
      </p:sp>
      <p:sp>
        <p:nvSpPr>
          <p:cNvPr id="18" name="Shape 14"/>
          <p:cNvSpPr/>
          <p:nvPr/>
        </p:nvSpPr>
        <p:spPr>
          <a:xfrm>
            <a:off x="4643438" y="721519"/>
            <a:ext cx="4271963" cy="1564481"/>
          </a:xfrm>
          <a:prstGeom prst="rect">
            <a:avLst/>
          </a:prstGeom>
          <a:solidFill>
            <a:srgbClr val="FFFFFF"/>
          </a:solidFill>
          <a:ln/>
        </p:spPr>
        <p:txBody>
          <a:bodyPr/>
          <a:lstStyle/>
          <a:p>
            <a:endParaRPr lang="es-PA"/>
          </a:p>
        </p:txBody>
      </p:sp>
      <p:sp>
        <p:nvSpPr>
          <p:cNvPr id="19" name="Text 15"/>
          <p:cNvSpPr/>
          <p:nvPr/>
        </p:nvSpPr>
        <p:spPr>
          <a:xfrm>
            <a:off x="4750594" y="828675"/>
            <a:ext cx="4129088" cy="257175"/>
          </a:xfrm>
          <a:prstGeom prst="rect">
            <a:avLst/>
          </a:prstGeom>
          <a:noFill/>
          <a:ln/>
        </p:spPr>
        <p:txBody>
          <a:bodyPr wrap="none" lIns="0" tIns="0" rIns="0" bIns="0" rtlCol="0" anchor="ctr">
            <a:spAutoFit/>
          </a:bodyPr>
          <a:lstStyle/>
          <a:p>
            <a:pPr marL="0" indent="0">
              <a:buNone/>
            </a:pPr>
            <a:r>
              <a:rPr lang="en-US" sz="1350" b="1" dirty="0">
                <a:solidFill>
                  <a:srgbClr val="374151"/>
                </a:solidFill>
                <a:latin typeface="Segoe UI" pitchFamily="34" charset="0"/>
                <a:ea typeface="Segoe UI" pitchFamily="34" charset="-122"/>
                <a:cs typeface="Segoe UI" pitchFamily="34" charset="-120"/>
              </a:rPr>
              <a:t>Componentes Clave</a:t>
            </a:r>
            <a:endParaRPr lang="en-US" sz="1350" dirty="0"/>
          </a:p>
        </p:txBody>
      </p:sp>
      <p:sp>
        <p:nvSpPr>
          <p:cNvPr id="20" name="Shape 16"/>
          <p:cNvSpPr/>
          <p:nvPr/>
        </p:nvSpPr>
        <p:spPr>
          <a:xfrm>
            <a:off x="4832607" y="1185863"/>
            <a:ext cx="513848" cy="246459"/>
          </a:xfrm>
          <a:prstGeom prst="roundRect">
            <a:avLst/>
          </a:prstGeom>
          <a:solidFill>
            <a:srgbClr val="E0E7FF"/>
          </a:solidFill>
          <a:ln/>
        </p:spPr>
        <p:txBody>
          <a:bodyPr/>
          <a:lstStyle/>
          <a:p>
            <a:endParaRPr lang="es-PA"/>
          </a:p>
        </p:txBody>
      </p:sp>
      <p:pic>
        <p:nvPicPr>
          <p:cNvPr id="21" name="Image 2" descr="preencoded.png"/>
          <p:cNvPicPr>
            <a:picLocks noChangeAspect="1"/>
          </p:cNvPicPr>
          <p:nvPr/>
        </p:nvPicPr>
        <p:blipFill>
          <a:blip r:embed="rId4"/>
          <a:stretch>
            <a:fillRect/>
          </a:stretch>
        </p:blipFill>
        <p:spPr>
          <a:xfrm>
            <a:off x="4904045" y="1251942"/>
            <a:ext cx="133945" cy="107156"/>
          </a:xfrm>
          <a:prstGeom prst="rect">
            <a:avLst/>
          </a:prstGeom>
        </p:spPr>
      </p:pic>
      <p:sp>
        <p:nvSpPr>
          <p:cNvPr id="22" name="Text 17"/>
          <p:cNvSpPr/>
          <p:nvPr/>
        </p:nvSpPr>
        <p:spPr>
          <a:xfrm>
            <a:off x="5066565" y="1248370"/>
            <a:ext cx="279890" cy="119658"/>
          </a:xfrm>
          <a:prstGeom prst="rect">
            <a:avLst/>
          </a:prstGeom>
          <a:noFill/>
          <a:ln/>
        </p:spPr>
        <p:txBody>
          <a:bodyPr wrap="none" lIns="0" tIns="0" rIns="0" bIns="0" rtlCol="0" anchor="ctr">
            <a:spAutoFit/>
          </a:bodyPr>
          <a:lstStyle/>
          <a:p>
            <a:pPr marL="0" indent="0">
              <a:buNone/>
            </a:pPr>
            <a:r>
              <a:rPr lang="en-US" sz="844" dirty="0">
                <a:solidFill>
                  <a:srgbClr val="1E3A8A"/>
                </a:solidFill>
                <a:latin typeface="Segoe UI" pitchFamily="34" charset="0"/>
                <a:ea typeface="Segoe UI" pitchFamily="34" charset="-122"/>
                <a:cs typeface="Segoe UI" pitchFamily="34" charset="-120"/>
              </a:rPr>
              <a:t>NLP</a:t>
            </a:r>
            <a:endParaRPr lang="en-US" sz="844" dirty="0"/>
          </a:p>
        </p:txBody>
      </p:sp>
      <p:sp>
        <p:nvSpPr>
          <p:cNvPr id="23" name="Shape 18"/>
          <p:cNvSpPr/>
          <p:nvPr/>
        </p:nvSpPr>
        <p:spPr>
          <a:xfrm>
            <a:off x="5457044" y="1185863"/>
            <a:ext cx="582830" cy="246459"/>
          </a:xfrm>
          <a:prstGeom prst="roundRect">
            <a:avLst/>
          </a:prstGeom>
          <a:solidFill>
            <a:srgbClr val="E0E7FF"/>
          </a:solidFill>
          <a:ln/>
        </p:spPr>
        <p:txBody>
          <a:bodyPr/>
          <a:lstStyle/>
          <a:p>
            <a:endParaRPr lang="es-PA"/>
          </a:p>
        </p:txBody>
      </p:sp>
      <p:pic>
        <p:nvPicPr>
          <p:cNvPr id="24" name="Image 3" descr="preencoded.png"/>
          <p:cNvPicPr>
            <a:picLocks noChangeAspect="1"/>
          </p:cNvPicPr>
          <p:nvPr/>
        </p:nvPicPr>
        <p:blipFill>
          <a:blip r:embed="rId5"/>
          <a:stretch>
            <a:fillRect/>
          </a:stretch>
        </p:blipFill>
        <p:spPr>
          <a:xfrm>
            <a:off x="5528481" y="1251942"/>
            <a:ext cx="121444" cy="107156"/>
          </a:xfrm>
          <a:prstGeom prst="rect">
            <a:avLst/>
          </a:prstGeom>
        </p:spPr>
      </p:pic>
      <p:sp>
        <p:nvSpPr>
          <p:cNvPr id="25" name="Text 19"/>
          <p:cNvSpPr/>
          <p:nvPr/>
        </p:nvSpPr>
        <p:spPr>
          <a:xfrm>
            <a:off x="5678500" y="1248370"/>
            <a:ext cx="361373" cy="119658"/>
          </a:xfrm>
          <a:prstGeom prst="rect">
            <a:avLst/>
          </a:prstGeom>
          <a:noFill/>
          <a:ln/>
        </p:spPr>
        <p:txBody>
          <a:bodyPr wrap="none" lIns="0" tIns="0" rIns="0" bIns="0" rtlCol="0" anchor="ctr">
            <a:spAutoFit/>
          </a:bodyPr>
          <a:lstStyle/>
          <a:p>
            <a:pPr marL="0" indent="0">
              <a:buNone/>
            </a:pPr>
            <a:r>
              <a:rPr lang="en-US" sz="844" dirty="0">
                <a:solidFill>
                  <a:srgbClr val="1E3A8A"/>
                </a:solidFill>
                <a:latin typeface="Segoe UI" pitchFamily="34" charset="0"/>
                <a:ea typeface="Segoe UI" pitchFamily="34" charset="-122"/>
                <a:cs typeface="Segoe UI" pitchFamily="34" charset="-120"/>
              </a:rPr>
              <a:t>Visión</a:t>
            </a:r>
            <a:endParaRPr lang="en-US" sz="844" dirty="0"/>
          </a:p>
        </p:txBody>
      </p:sp>
      <p:sp>
        <p:nvSpPr>
          <p:cNvPr id="26" name="Shape 20"/>
          <p:cNvSpPr/>
          <p:nvPr/>
        </p:nvSpPr>
        <p:spPr>
          <a:xfrm>
            <a:off x="6150462" y="1185863"/>
            <a:ext cx="1171910" cy="246459"/>
          </a:xfrm>
          <a:prstGeom prst="roundRect">
            <a:avLst/>
          </a:prstGeom>
          <a:solidFill>
            <a:srgbClr val="E0E7FF"/>
          </a:solidFill>
          <a:ln/>
        </p:spPr>
        <p:txBody>
          <a:bodyPr/>
          <a:lstStyle/>
          <a:p>
            <a:endParaRPr lang="es-PA"/>
          </a:p>
        </p:txBody>
      </p:sp>
      <p:pic>
        <p:nvPicPr>
          <p:cNvPr id="27" name="Image 4" descr="preencoded.png"/>
          <p:cNvPicPr>
            <a:picLocks noChangeAspect="1"/>
          </p:cNvPicPr>
          <p:nvPr/>
        </p:nvPicPr>
        <p:blipFill>
          <a:blip r:embed="rId6"/>
          <a:stretch>
            <a:fillRect/>
          </a:stretch>
        </p:blipFill>
        <p:spPr>
          <a:xfrm>
            <a:off x="6221899" y="1251942"/>
            <a:ext cx="107156" cy="107156"/>
          </a:xfrm>
          <a:prstGeom prst="rect">
            <a:avLst/>
          </a:prstGeom>
        </p:spPr>
      </p:pic>
      <p:sp>
        <p:nvSpPr>
          <p:cNvPr id="28" name="Text 21"/>
          <p:cNvSpPr/>
          <p:nvPr/>
        </p:nvSpPr>
        <p:spPr>
          <a:xfrm>
            <a:off x="6357631" y="1248370"/>
            <a:ext cx="964741" cy="119658"/>
          </a:xfrm>
          <a:prstGeom prst="rect">
            <a:avLst/>
          </a:prstGeom>
          <a:noFill/>
          <a:ln/>
        </p:spPr>
        <p:txBody>
          <a:bodyPr wrap="none" lIns="0" tIns="0" rIns="0" bIns="0" rtlCol="0" anchor="ctr">
            <a:spAutoFit/>
          </a:bodyPr>
          <a:lstStyle/>
          <a:p>
            <a:pPr marL="0" indent="0">
              <a:buNone/>
            </a:pPr>
            <a:r>
              <a:rPr lang="en-US" sz="844" dirty="0">
                <a:solidFill>
                  <a:srgbClr val="1E3A8A"/>
                </a:solidFill>
                <a:latin typeface="Segoe UI" pitchFamily="34" charset="0"/>
                <a:ea typeface="Segoe UI" pitchFamily="34" charset="-122"/>
                <a:cs typeface="Segoe UI" pitchFamily="34" charset="-120"/>
              </a:rPr>
              <a:t>Sistemas Expertos</a:t>
            </a:r>
            <a:endParaRPr lang="en-US" sz="844" dirty="0"/>
          </a:p>
        </p:txBody>
      </p:sp>
      <p:sp>
        <p:nvSpPr>
          <p:cNvPr id="29" name="Shape 22"/>
          <p:cNvSpPr/>
          <p:nvPr/>
        </p:nvSpPr>
        <p:spPr>
          <a:xfrm>
            <a:off x="7432960" y="1185863"/>
            <a:ext cx="728328" cy="246459"/>
          </a:xfrm>
          <a:prstGeom prst="roundRect">
            <a:avLst/>
          </a:prstGeom>
          <a:solidFill>
            <a:srgbClr val="E0E7FF"/>
          </a:solidFill>
          <a:ln/>
        </p:spPr>
        <p:txBody>
          <a:bodyPr/>
          <a:lstStyle/>
          <a:p>
            <a:endParaRPr lang="es-PA"/>
          </a:p>
        </p:txBody>
      </p:sp>
      <p:pic>
        <p:nvPicPr>
          <p:cNvPr id="30" name="Image 5" descr="preencoded.png"/>
          <p:cNvPicPr>
            <a:picLocks noChangeAspect="1"/>
          </p:cNvPicPr>
          <p:nvPr/>
        </p:nvPicPr>
        <p:blipFill>
          <a:blip r:embed="rId7"/>
          <a:stretch>
            <a:fillRect/>
          </a:stretch>
        </p:blipFill>
        <p:spPr>
          <a:xfrm>
            <a:off x="7504398" y="1251942"/>
            <a:ext cx="133945" cy="107156"/>
          </a:xfrm>
          <a:prstGeom prst="rect">
            <a:avLst/>
          </a:prstGeom>
        </p:spPr>
      </p:pic>
      <p:sp>
        <p:nvSpPr>
          <p:cNvPr id="31" name="Text 23"/>
          <p:cNvSpPr/>
          <p:nvPr/>
        </p:nvSpPr>
        <p:spPr>
          <a:xfrm>
            <a:off x="7666918" y="1248370"/>
            <a:ext cx="494370" cy="119658"/>
          </a:xfrm>
          <a:prstGeom prst="rect">
            <a:avLst/>
          </a:prstGeom>
          <a:noFill/>
          <a:ln/>
        </p:spPr>
        <p:txBody>
          <a:bodyPr wrap="none" lIns="0" tIns="0" rIns="0" bIns="0" rtlCol="0" anchor="ctr">
            <a:spAutoFit/>
          </a:bodyPr>
          <a:lstStyle/>
          <a:p>
            <a:pPr marL="0" indent="0">
              <a:buNone/>
            </a:pPr>
            <a:r>
              <a:rPr lang="en-US" sz="844" dirty="0">
                <a:solidFill>
                  <a:srgbClr val="1E3A8A"/>
                </a:solidFill>
                <a:latin typeface="Segoe UI" pitchFamily="34" charset="0"/>
                <a:ea typeface="Segoe UI" pitchFamily="34" charset="-122"/>
                <a:cs typeface="Segoe UI" pitchFamily="34" charset="-120"/>
              </a:rPr>
              <a:t>Robótica</a:t>
            </a:r>
            <a:endParaRPr lang="en-US" sz="844" dirty="0"/>
          </a:p>
        </p:txBody>
      </p:sp>
      <p:sp>
        <p:nvSpPr>
          <p:cNvPr id="32" name="Shape 24"/>
          <p:cNvSpPr/>
          <p:nvPr/>
        </p:nvSpPr>
        <p:spPr>
          <a:xfrm>
            <a:off x="8271876" y="1185863"/>
            <a:ext cx="454270" cy="246459"/>
          </a:xfrm>
          <a:prstGeom prst="roundRect">
            <a:avLst/>
          </a:prstGeom>
          <a:solidFill>
            <a:srgbClr val="E0E7FF"/>
          </a:solidFill>
          <a:ln/>
        </p:spPr>
        <p:txBody>
          <a:bodyPr/>
          <a:lstStyle/>
          <a:p>
            <a:endParaRPr lang="es-PA"/>
          </a:p>
        </p:txBody>
      </p:sp>
      <p:pic>
        <p:nvPicPr>
          <p:cNvPr id="33" name="Image 6" descr="preencoded.png"/>
          <p:cNvPicPr>
            <a:picLocks noChangeAspect="1"/>
          </p:cNvPicPr>
          <p:nvPr/>
        </p:nvPicPr>
        <p:blipFill>
          <a:blip r:embed="rId8"/>
          <a:stretch>
            <a:fillRect/>
          </a:stretch>
        </p:blipFill>
        <p:spPr>
          <a:xfrm>
            <a:off x="8343314" y="1251942"/>
            <a:ext cx="133945" cy="107156"/>
          </a:xfrm>
          <a:prstGeom prst="rect">
            <a:avLst/>
          </a:prstGeom>
        </p:spPr>
      </p:pic>
      <p:sp>
        <p:nvSpPr>
          <p:cNvPr id="34" name="Text 25"/>
          <p:cNvSpPr/>
          <p:nvPr/>
        </p:nvSpPr>
        <p:spPr>
          <a:xfrm>
            <a:off x="8505834" y="1248370"/>
            <a:ext cx="220312" cy="119658"/>
          </a:xfrm>
          <a:prstGeom prst="rect">
            <a:avLst/>
          </a:prstGeom>
          <a:noFill/>
          <a:ln/>
        </p:spPr>
        <p:txBody>
          <a:bodyPr wrap="none" lIns="0" tIns="0" rIns="0" bIns="0" rtlCol="0" anchor="ctr">
            <a:spAutoFit/>
          </a:bodyPr>
          <a:lstStyle/>
          <a:p>
            <a:pPr marL="0" indent="0">
              <a:buNone/>
            </a:pPr>
            <a:r>
              <a:rPr lang="en-US" sz="844" dirty="0">
                <a:solidFill>
                  <a:srgbClr val="1E3A8A"/>
                </a:solidFill>
                <a:latin typeface="Segoe UI" pitchFamily="34" charset="0"/>
                <a:ea typeface="Segoe UI" pitchFamily="34" charset="-122"/>
                <a:cs typeface="Segoe UI" pitchFamily="34" charset="-120"/>
              </a:rPr>
              <a:t>ML</a:t>
            </a:r>
            <a:endParaRPr lang="en-US" sz="844" dirty="0"/>
          </a:p>
        </p:txBody>
      </p:sp>
      <p:sp>
        <p:nvSpPr>
          <p:cNvPr id="35" name="Text 26"/>
          <p:cNvSpPr/>
          <p:nvPr/>
        </p:nvSpPr>
        <p:spPr>
          <a:xfrm>
            <a:off x="4750594" y="1546622"/>
            <a:ext cx="4129088" cy="257175"/>
          </a:xfrm>
          <a:prstGeom prst="rect">
            <a:avLst/>
          </a:prstGeom>
          <a:noFill/>
          <a:ln/>
        </p:spPr>
        <p:txBody>
          <a:bodyPr wrap="none" lIns="0" tIns="0" rIns="0" bIns="0" rtlCol="0" anchor="ctr">
            <a:spAutoFit/>
          </a:bodyPr>
          <a:lstStyle/>
          <a:p>
            <a:pPr marL="0" indent="0">
              <a:buNone/>
            </a:pPr>
            <a:r>
              <a:rPr lang="en-US" sz="1350" b="1" dirty="0">
                <a:solidFill>
                  <a:srgbClr val="374151"/>
                </a:solidFill>
                <a:latin typeface="Segoe UI" pitchFamily="34" charset="0"/>
                <a:ea typeface="Segoe UI" pitchFamily="34" charset="-122"/>
                <a:cs typeface="Segoe UI" pitchFamily="34" charset="-120"/>
              </a:rPr>
              <a:t>Aplicaciones Empresariales</a:t>
            </a:r>
            <a:endParaRPr lang="en-US" sz="1350" dirty="0"/>
          </a:p>
        </p:txBody>
      </p:sp>
      <p:sp>
        <p:nvSpPr>
          <p:cNvPr id="36" name="Shape 27"/>
          <p:cNvSpPr/>
          <p:nvPr/>
        </p:nvSpPr>
        <p:spPr>
          <a:xfrm>
            <a:off x="4861071" y="1903809"/>
            <a:ext cx="1038020" cy="246459"/>
          </a:xfrm>
          <a:prstGeom prst="roundRect">
            <a:avLst/>
          </a:prstGeom>
          <a:solidFill>
            <a:srgbClr val="DCFCE7"/>
          </a:solidFill>
          <a:ln/>
        </p:spPr>
        <p:txBody>
          <a:bodyPr/>
          <a:lstStyle/>
          <a:p>
            <a:endParaRPr lang="es-PA"/>
          </a:p>
        </p:txBody>
      </p:sp>
      <p:pic>
        <p:nvPicPr>
          <p:cNvPr id="37" name="Image 7" descr="preencoded.png"/>
          <p:cNvPicPr>
            <a:picLocks noChangeAspect="1"/>
          </p:cNvPicPr>
          <p:nvPr/>
        </p:nvPicPr>
        <p:blipFill>
          <a:blip r:embed="rId9"/>
          <a:stretch>
            <a:fillRect/>
          </a:stretch>
        </p:blipFill>
        <p:spPr>
          <a:xfrm>
            <a:off x="4932508" y="1969889"/>
            <a:ext cx="133945" cy="107156"/>
          </a:xfrm>
          <a:prstGeom prst="rect">
            <a:avLst/>
          </a:prstGeom>
        </p:spPr>
      </p:pic>
      <p:sp>
        <p:nvSpPr>
          <p:cNvPr id="38" name="Text 28"/>
          <p:cNvSpPr/>
          <p:nvPr/>
        </p:nvSpPr>
        <p:spPr>
          <a:xfrm>
            <a:off x="5095029" y="1966317"/>
            <a:ext cx="804063" cy="119658"/>
          </a:xfrm>
          <a:prstGeom prst="rect">
            <a:avLst/>
          </a:prstGeom>
          <a:noFill/>
          <a:ln/>
        </p:spPr>
        <p:txBody>
          <a:bodyPr wrap="none" lIns="0" tIns="0" rIns="0" bIns="0" rtlCol="0" anchor="ctr">
            <a:spAutoFit/>
          </a:bodyPr>
          <a:lstStyle/>
          <a:p>
            <a:pPr marL="0" indent="0">
              <a:buNone/>
            </a:pPr>
            <a:r>
              <a:rPr lang="en-US" sz="844" dirty="0">
                <a:solidFill>
                  <a:srgbClr val="059669"/>
                </a:solidFill>
                <a:latin typeface="Segoe UI" pitchFamily="34" charset="0"/>
                <a:ea typeface="Segoe UI" pitchFamily="34" charset="-122"/>
                <a:cs typeface="Segoe UI" pitchFamily="34" charset="-120"/>
              </a:rPr>
              <a:t>Automatización</a:t>
            </a:r>
            <a:endParaRPr lang="en-US" sz="844" dirty="0"/>
          </a:p>
        </p:txBody>
      </p:sp>
      <p:sp>
        <p:nvSpPr>
          <p:cNvPr id="39" name="Shape 29"/>
          <p:cNvSpPr/>
          <p:nvPr/>
        </p:nvSpPr>
        <p:spPr>
          <a:xfrm>
            <a:off x="6038143" y="1903809"/>
            <a:ext cx="647849" cy="246459"/>
          </a:xfrm>
          <a:prstGeom prst="roundRect">
            <a:avLst/>
          </a:prstGeom>
          <a:solidFill>
            <a:srgbClr val="DCFCE7"/>
          </a:solidFill>
          <a:ln/>
        </p:spPr>
        <p:txBody>
          <a:bodyPr/>
          <a:lstStyle/>
          <a:p>
            <a:endParaRPr lang="es-PA"/>
          </a:p>
        </p:txBody>
      </p:sp>
      <p:pic>
        <p:nvPicPr>
          <p:cNvPr id="40" name="Image 8" descr="preencoded.png"/>
          <p:cNvPicPr>
            <a:picLocks noChangeAspect="1"/>
          </p:cNvPicPr>
          <p:nvPr/>
        </p:nvPicPr>
        <p:blipFill>
          <a:blip r:embed="rId10"/>
          <a:stretch>
            <a:fillRect/>
          </a:stretch>
        </p:blipFill>
        <p:spPr>
          <a:xfrm>
            <a:off x="6109581" y="1969889"/>
            <a:ext cx="107156" cy="107156"/>
          </a:xfrm>
          <a:prstGeom prst="rect">
            <a:avLst/>
          </a:prstGeom>
        </p:spPr>
      </p:pic>
      <p:sp>
        <p:nvSpPr>
          <p:cNvPr id="41" name="Text 30"/>
          <p:cNvSpPr/>
          <p:nvPr/>
        </p:nvSpPr>
        <p:spPr>
          <a:xfrm>
            <a:off x="6245312" y="1966317"/>
            <a:ext cx="440680" cy="119658"/>
          </a:xfrm>
          <a:prstGeom prst="rect">
            <a:avLst/>
          </a:prstGeom>
          <a:noFill/>
          <a:ln/>
        </p:spPr>
        <p:txBody>
          <a:bodyPr wrap="none" lIns="0" tIns="0" rIns="0" bIns="0" rtlCol="0" anchor="ctr">
            <a:spAutoFit/>
          </a:bodyPr>
          <a:lstStyle/>
          <a:p>
            <a:pPr marL="0" indent="0">
              <a:buNone/>
            </a:pPr>
            <a:r>
              <a:rPr lang="en-US" sz="844" dirty="0">
                <a:solidFill>
                  <a:srgbClr val="059669"/>
                </a:solidFill>
                <a:latin typeface="Segoe UI" pitchFamily="34" charset="0"/>
                <a:ea typeface="Segoe UI" pitchFamily="34" charset="-122"/>
                <a:cs typeface="Segoe UI" pitchFamily="34" charset="-120"/>
              </a:rPr>
              <a:t>Análisis</a:t>
            </a:r>
            <a:endParaRPr lang="en-US" sz="844" dirty="0"/>
          </a:p>
        </p:txBody>
      </p:sp>
      <p:sp>
        <p:nvSpPr>
          <p:cNvPr id="42" name="Shape 31"/>
          <p:cNvSpPr/>
          <p:nvPr/>
        </p:nvSpPr>
        <p:spPr>
          <a:xfrm>
            <a:off x="6825044" y="1903809"/>
            <a:ext cx="1061879" cy="246459"/>
          </a:xfrm>
          <a:prstGeom prst="roundRect">
            <a:avLst/>
          </a:prstGeom>
          <a:solidFill>
            <a:srgbClr val="DCFCE7"/>
          </a:solidFill>
          <a:ln/>
        </p:spPr>
        <p:txBody>
          <a:bodyPr/>
          <a:lstStyle/>
          <a:p>
            <a:endParaRPr lang="es-PA"/>
          </a:p>
        </p:txBody>
      </p:sp>
      <p:pic>
        <p:nvPicPr>
          <p:cNvPr id="43" name="Image 9" descr="preencoded.png"/>
          <p:cNvPicPr>
            <a:picLocks noChangeAspect="1"/>
          </p:cNvPicPr>
          <p:nvPr/>
        </p:nvPicPr>
        <p:blipFill>
          <a:blip r:embed="rId11"/>
          <a:stretch>
            <a:fillRect/>
          </a:stretch>
        </p:blipFill>
        <p:spPr>
          <a:xfrm>
            <a:off x="6896481" y="1969889"/>
            <a:ext cx="133945" cy="107156"/>
          </a:xfrm>
          <a:prstGeom prst="rect">
            <a:avLst/>
          </a:prstGeom>
        </p:spPr>
      </p:pic>
      <p:sp>
        <p:nvSpPr>
          <p:cNvPr id="44" name="Text 32"/>
          <p:cNvSpPr/>
          <p:nvPr/>
        </p:nvSpPr>
        <p:spPr>
          <a:xfrm>
            <a:off x="7059002" y="1966317"/>
            <a:ext cx="827922" cy="119658"/>
          </a:xfrm>
          <a:prstGeom prst="rect">
            <a:avLst/>
          </a:prstGeom>
          <a:noFill/>
          <a:ln/>
        </p:spPr>
        <p:txBody>
          <a:bodyPr wrap="none" lIns="0" tIns="0" rIns="0" bIns="0" rtlCol="0" anchor="ctr">
            <a:spAutoFit/>
          </a:bodyPr>
          <a:lstStyle/>
          <a:p>
            <a:pPr marL="0" indent="0">
              <a:buNone/>
            </a:pPr>
            <a:r>
              <a:rPr lang="en-US" sz="844" dirty="0">
                <a:solidFill>
                  <a:srgbClr val="059669"/>
                </a:solidFill>
                <a:latin typeface="Segoe UI" pitchFamily="34" charset="0"/>
                <a:ea typeface="Segoe UI" pitchFamily="34" charset="-122"/>
                <a:cs typeface="Segoe UI" pitchFamily="34" charset="-120"/>
              </a:rPr>
              <a:t>Personalización</a:t>
            </a:r>
            <a:endParaRPr lang="en-US" sz="844" dirty="0"/>
          </a:p>
        </p:txBody>
      </p:sp>
      <p:sp>
        <p:nvSpPr>
          <p:cNvPr id="45" name="Shape 33"/>
          <p:cNvSpPr/>
          <p:nvPr/>
        </p:nvSpPr>
        <p:spPr>
          <a:xfrm>
            <a:off x="8025975" y="1903809"/>
            <a:ext cx="671708" cy="246459"/>
          </a:xfrm>
          <a:prstGeom prst="roundRect">
            <a:avLst/>
          </a:prstGeom>
          <a:solidFill>
            <a:srgbClr val="DCFCE7"/>
          </a:solidFill>
          <a:ln/>
        </p:spPr>
        <p:txBody>
          <a:bodyPr/>
          <a:lstStyle/>
          <a:p>
            <a:endParaRPr lang="es-PA"/>
          </a:p>
        </p:txBody>
      </p:sp>
      <p:pic>
        <p:nvPicPr>
          <p:cNvPr id="46" name="Image 10" descr="preencoded.png"/>
          <p:cNvPicPr>
            <a:picLocks noChangeAspect="1"/>
          </p:cNvPicPr>
          <p:nvPr/>
        </p:nvPicPr>
        <p:blipFill>
          <a:blip r:embed="rId12"/>
          <a:stretch>
            <a:fillRect/>
          </a:stretch>
        </p:blipFill>
        <p:spPr>
          <a:xfrm>
            <a:off x="8097413" y="1969889"/>
            <a:ext cx="107156" cy="107156"/>
          </a:xfrm>
          <a:prstGeom prst="rect">
            <a:avLst/>
          </a:prstGeom>
        </p:spPr>
      </p:pic>
      <p:sp>
        <p:nvSpPr>
          <p:cNvPr id="47" name="Text 34"/>
          <p:cNvSpPr/>
          <p:nvPr/>
        </p:nvSpPr>
        <p:spPr>
          <a:xfrm>
            <a:off x="8233144" y="1966317"/>
            <a:ext cx="464539" cy="119658"/>
          </a:xfrm>
          <a:prstGeom prst="rect">
            <a:avLst/>
          </a:prstGeom>
          <a:noFill/>
          <a:ln/>
        </p:spPr>
        <p:txBody>
          <a:bodyPr wrap="none" lIns="0" tIns="0" rIns="0" bIns="0" rtlCol="0" anchor="ctr">
            <a:spAutoFit/>
          </a:bodyPr>
          <a:lstStyle/>
          <a:p>
            <a:pPr marL="0" indent="0">
              <a:buNone/>
            </a:pPr>
            <a:r>
              <a:rPr lang="en-US" sz="844" dirty="0">
                <a:solidFill>
                  <a:srgbClr val="059669"/>
                </a:solidFill>
                <a:latin typeface="Segoe UI" pitchFamily="34" charset="0"/>
                <a:ea typeface="Segoe UI" pitchFamily="34" charset="-122"/>
                <a:cs typeface="Segoe UI" pitchFamily="34" charset="-120"/>
              </a:rPr>
              <a:t>Fraudes</a:t>
            </a:r>
            <a:endParaRPr lang="en-US" sz="844" dirty="0"/>
          </a:p>
        </p:txBody>
      </p:sp>
      <p:sp>
        <p:nvSpPr>
          <p:cNvPr id="48" name="Shape 35"/>
          <p:cNvSpPr/>
          <p:nvPr/>
        </p:nvSpPr>
        <p:spPr>
          <a:xfrm>
            <a:off x="1377962" y="2928739"/>
            <a:ext cx="4271963" cy="1628775"/>
          </a:xfrm>
          <a:prstGeom prst="rect">
            <a:avLst/>
          </a:prstGeom>
          <a:solidFill>
            <a:srgbClr val="EFF6FF"/>
          </a:solidFill>
          <a:ln/>
        </p:spPr>
        <p:txBody>
          <a:bodyPr/>
          <a:lstStyle/>
          <a:p>
            <a:endParaRPr lang="es-PA"/>
          </a:p>
        </p:txBody>
      </p:sp>
      <p:sp>
        <p:nvSpPr>
          <p:cNvPr id="49" name="Shape 36"/>
          <p:cNvSpPr/>
          <p:nvPr/>
        </p:nvSpPr>
        <p:spPr>
          <a:xfrm>
            <a:off x="1377962" y="2928739"/>
            <a:ext cx="35719" cy="1628775"/>
          </a:xfrm>
          <a:prstGeom prst="rect">
            <a:avLst/>
          </a:prstGeom>
          <a:solidFill>
            <a:srgbClr val="1E3A8A"/>
          </a:solidFill>
          <a:ln/>
        </p:spPr>
        <p:txBody>
          <a:bodyPr/>
          <a:lstStyle/>
          <a:p>
            <a:endParaRPr lang="es-PA"/>
          </a:p>
        </p:txBody>
      </p:sp>
      <p:sp>
        <p:nvSpPr>
          <p:cNvPr id="50" name="Text 37"/>
          <p:cNvSpPr/>
          <p:nvPr/>
        </p:nvSpPr>
        <p:spPr>
          <a:xfrm>
            <a:off x="1485118" y="3035895"/>
            <a:ext cx="4129088" cy="257175"/>
          </a:xfrm>
          <a:prstGeom prst="rect">
            <a:avLst/>
          </a:prstGeom>
          <a:noFill/>
          <a:ln/>
        </p:spPr>
        <p:txBody>
          <a:bodyPr wrap="none" lIns="0" tIns="0" rIns="0" bIns="0" rtlCol="0" anchor="ctr">
            <a:spAutoFit/>
          </a:bodyPr>
          <a:lstStyle/>
          <a:p>
            <a:pPr marL="0" indent="0">
              <a:buNone/>
            </a:pPr>
            <a:r>
              <a:rPr lang="en-US" sz="1350" b="1" dirty="0">
                <a:solidFill>
                  <a:srgbClr val="374151"/>
                </a:solidFill>
                <a:latin typeface="Segoe UI" pitchFamily="34" charset="0"/>
                <a:ea typeface="Segoe UI" pitchFamily="34" charset="-122"/>
                <a:cs typeface="Segoe UI" pitchFamily="34" charset="-120"/>
              </a:rPr>
              <a:t>Ejercicio: Prompt Engineering</a:t>
            </a:r>
            <a:endParaRPr lang="en-US" sz="1350" dirty="0"/>
          </a:p>
        </p:txBody>
      </p:sp>
      <p:sp>
        <p:nvSpPr>
          <p:cNvPr id="51" name="Text 38"/>
          <p:cNvSpPr/>
          <p:nvPr/>
        </p:nvSpPr>
        <p:spPr>
          <a:xfrm>
            <a:off x="1485118" y="3364508"/>
            <a:ext cx="2057400" cy="142875"/>
          </a:xfrm>
          <a:prstGeom prst="rect">
            <a:avLst/>
          </a:prstGeom>
          <a:noFill/>
          <a:ln/>
        </p:spPr>
        <p:txBody>
          <a:bodyPr wrap="none" lIns="0" tIns="0" rIns="0" bIns="0" rtlCol="0" anchor="ctr">
            <a:spAutoFit/>
          </a:bodyPr>
          <a:lstStyle/>
          <a:p>
            <a:pPr marL="0" indent="0">
              <a:buNone/>
            </a:pPr>
            <a:r>
              <a:rPr lang="en-US" sz="788" b="1" dirty="0">
                <a:solidFill>
                  <a:srgbClr val="374151"/>
                </a:solidFill>
                <a:latin typeface="Segoe UI" pitchFamily="34" charset="0"/>
                <a:ea typeface="Segoe UI" pitchFamily="34" charset="-122"/>
                <a:cs typeface="Segoe UI" pitchFamily="34" charset="-120"/>
              </a:rPr>
              <a:t>Herramienta: ChatGPT o similar</a:t>
            </a:r>
            <a:endParaRPr lang="en-US" sz="788" dirty="0"/>
          </a:p>
        </p:txBody>
      </p:sp>
      <p:sp>
        <p:nvSpPr>
          <p:cNvPr id="52" name="Shape 39"/>
          <p:cNvSpPr/>
          <p:nvPr/>
        </p:nvSpPr>
        <p:spPr>
          <a:xfrm>
            <a:off x="1482606" y="3535958"/>
            <a:ext cx="171450" cy="171450"/>
          </a:xfrm>
          <a:prstGeom prst="ellipse">
            <a:avLst/>
          </a:prstGeom>
          <a:solidFill>
            <a:srgbClr val="1E3A8A"/>
          </a:solidFill>
          <a:ln/>
        </p:spPr>
        <p:txBody>
          <a:bodyPr/>
          <a:lstStyle/>
          <a:p>
            <a:endParaRPr lang="es-PA"/>
          </a:p>
        </p:txBody>
      </p:sp>
      <p:sp>
        <p:nvSpPr>
          <p:cNvPr id="53" name="Text 40"/>
          <p:cNvSpPr/>
          <p:nvPr/>
        </p:nvSpPr>
        <p:spPr>
          <a:xfrm>
            <a:off x="1537369" y="3535958"/>
            <a:ext cx="242888" cy="171450"/>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Segoe UI" pitchFamily="34" charset="0"/>
                <a:ea typeface="Segoe UI" pitchFamily="34" charset="-122"/>
                <a:cs typeface="Segoe UI" pitchFamily="34" charset="-120"/>
              </a:rPr>
              <a:t>1</a:t>
            </a:r>
            <a:endParaRPr lang="en-US" sz="788" dirty="0"/>
          </a:p>
        </p:txBody>
      </p:sp>
      <p:sp>
        <p:nvSpPr>
          <p:cNvPr id="54" name="Text 41"/>
          <p:cNvSpPr/>
          <p:nvPr/>
        </p:nvSpPr>
        <p:spPr>
          <a:xfrm>
            <a:off x="1713718" y="3550245"/>
            <a:ext cx="933069" cy="142875"/>
          </a:xfrm>
          <a:prstGeom prst="rect">
            <a:avLst/>
          </a:prstGeom>
          <a:noFill/>
          <a:ln/>
        </p:spPr>
        <p:txBody>
          <a:bodyPr wrap="none" lIns="0" tIns="0" rIns="0" bIns="0" rtlCol="0" anchor="ctr">
            <a:spAutoFit/>
          </a:bodyPr>
          <a:lstStyle/>
          <a:p>
            <a:pPr marL="0" indent="0">
              <a:buNone/>
            </a:pPr>
            <a:r>
              <a:rPr lang="en-US" sz="788" dirty="0">
                <a:solidFill>
                  <a:srgbClr val="000000"/>
                </a:solidFill>
                <a:latin typeface="Segoe UI" pitchFamily="34" charset="0"/>
                <a:ea typeface="Segoe UI" pitchFamily="34" charset="-122"/>
                <a:cs typeface="Segoe UI" pitchFamily="34" charset="-120"/>
              </a:rPr>
              <a:t>Acceda a ChatGPT</a:t>
            </a:r>
            <a:endParaRPr lang="en-US" sz="788" dirty="0"/>
          </a:p>
        </p:txBody>
      </p:sp>
      <p:sp>
        <p:nvSpPr>
          <p:cNvPr id="55" name="Shape 42"/>
          <p:cNvSpPr/>
          <p:nvPr/>
        </p:nvSpPr>
        <p:spPr>
          <a:xfrm>
            <a:off x="1485118" y="3764558"/>
            <a:ext cx="171450" cy="171450"/>
          </a:xfrm>
          <a:prstGeom prst="ellipse">
            <a:avLst/>
          </a:prstGeom>
          <a:solidFill>
            <a:srgbClr val="1E3A8A"/>
          </a:solidFill>
          <a:ln/>
        </p:spPr>
        <p:txBody>
          <a:bodyPr/>
          <a:lstStyle/>
          <a:p>
            <a:endParaRPr lang="es-PA"/>
          </a:p>
        </p:txBody>
      </p:sp>
      <p:sp>
        <p:nvSpPr>
          <p:cNvPr id="56" name="Text 43"/>
          <p:cNvSpPr/>
          <p:nvPr/>
        </p:nvSpPr>
        <p:spPr>
          <a:xfrm>
            <a:off x="1534105" y="3764558"/>
            <a:ext cx="242888" cy="171450"/>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Segoe UI" pitchFamily="34" charset="0"/>
                <a:ea typeface="Segoe UI" pitchFamily="34" charset="-122"/>
                <a:cs typeface="Segoe UI" pitchFamily="34" charset="-120"/>
              </a:rPr>
              <a:t>2</a:t>
            </a:r>
            <a:endParaRPr lang="en-US" sz="788" dirty="0"/>
          </a:p>
        </p:txBody>
      </p:sp>
      <p:sp>
        <p:nvSpPr>
          <p:cNvPr id="57" name="Text 44"/>
          <p:cNvSpPr/>
          <p:nvPr/>
        </p:nvSpPr>
        <p:spPr>
          <a:xfrm>
            <a:off x="1713718" y="3778845"/>
            <a:ext cx="1211005" cy="142875"/>
          </a:xfrm>
          <a:prstGeom prst="rect">
            <a:avLst/>
          </a:prstGeom>
          <a:noFill/>
          <a:ln/>
        </p:spPr>
        <p:txBody>
          <a:bodyPr wrap="none" lIns="0" tIns="0" rIns="0" bIns="0" rtlCol="0" anchor="ctr">
            <a:spAutoFit/>
          </a:bodyPr>
          <a:lstStyle/>
          <a:p>
            <a:pPr marL="0" indent="0">
              <a:buNone/>
            </a:pPr>
            <a:r>
              <a:rPr lang="en-US" sz="788" dirty="0">
                <a:solidFill>
                  <a:srgbClr val="000000"/>
                </a:solidFill>
                <a:latin typeface="Segoe UI" pitchFamily="34" charset="0"/>
                <a:ea typeface="Segoe UI" pitchFamily="34" charset="-122"/>
                <a:cs typeface="Segoe UI" pitchFamily="34" charset="-120"/>
              </a:rPr>
              <a:t>Experimente con prompts</a:t>
            </a:r>
            <a:endParaRPr lang="en-US" sz="788" dirty="0"/>
          </a:p>
        </p:txBody>
      </p:sp>
      <p:sp>
        <p:nvSpPr>
          <p:cNvPr id="58" name="Shape 45"/>
          <p:cNvSpPr/>
          <p:nvPr/>
        </p:nvSpPr>
        <p:spPr>
          <a:xfrm>
            <a:off x="1485118" y="3993158"/>
            <a:ext cx="171450" cy="171450"/>
          </a:xfrm>
          <a:prstGeom prst="ellipse">
            <a:avLst/>
          </a:prstGeom>
          <a:solidFill>
            <a:srgbClr val="1E3A8A"/>
          </a:solidFill>
          <a:ln/>
        </p:spPr>
        <p:txBody>
          <a:bodyPr/>
          <a:lstStyle/>
          <a:p>
            <a:endParaRPr lang="es-PA"/>
          </a:p>
        </p:txBody>
      </p:sp>
      <p:sp>
        <p:nvSpPr>
          <p:cNvPr id="59" name="Text 46"/>
          <p:cNvSpPr/>
          <p:nvPr/>
        </p:nvSpPr>
        <p:spPr>
          <a:xfrm>
            <a:off x="1532474" y="3993158"/>
            <a:ext cx="242888" cy="171450"/>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Segoe UI" pitchFamily="34" charset="0"/>
                <a:ea typeface="Segoe UI" pitchFamily="34" charset="-122"/>
                <a:cs typeface="Segoe UI" pitchFamily="34" charset="-120"/>
              </a:rPr>
              <a:t>3</a:t>
            </a:r>
            <a:endParaRPr lang="en-US" sz="788" dirty="0"/>
          </a:p>
        </p:txBody>
      </p:sp>
      <p:sp>
        <p:nvSpPr>
          <p:cNvPr id="60" name="Text 47"/>
          <p:cNvSpPr/>
          <p:nvPr/>
        </p:nvSpPr>
        <p:spPr>
          <a:xfrm>
            <a:off x="1713718" y="4007445"/>
            <a:ext cx="971996" cy="142875"/>
          </a:xfrm>
          <a:prstGeom prst="rect">
            <a:avLst/>
          </a:prstGeom>
          <a:noFill/>
          <a:ln/>
        </p:spPr>
        <p:txBody>
          <a:bodyPr wrap="none" lIns="0" tIns="0" rIns="0" bIns="0" rtlCol="0" anchor="ctr">
            <a:spAutoFit/>
          </a:bodyPr>
          <a:lstStyle/>
          <a:p>
            <a:pPr marL="0" indent="0">
              <a:buNone/>
            </a:pPr>
            <a:r>
              <a:rPr lang="en-US" sz="788" dirty="0">
                <a:solidFill>
                  <a:srgbClr val="000000"/>
                </a:solidFill>
                <a:latin typeface="Segoe UI" pitchFamily="34" charset="0"/>
                <a:ea typeface="Segoe UI" pitchFamily="34" charset="-122"/>
                <a:cs typeface="Segoe UI" pitchFamily="34" charset="-120"/>
              </a:rPr>
              <a:t>Compare resultados</a:t>
            </a:r>
            <a:endParaRPr lang="en-US" sz="788" dirty="0"/>
          </a:p>
        </p:txBody>
      </p:sp>
      <p:sp>
        <p:nvSpPr>
          <p:cNvPr id="61" name="Shape 48"/>
          <p:cNvSpPr/>
          <p:nvPr/>
        </p:nvSpPr>
        <p:spPr>
          <a:xfrm>
            <a:off x="1483485" y="4221758"/>
            <a:ext cx="171450" cy="171450"/>
          </a:xfrm>
          <a:prstGeom prst="ellipse">
            <a:avLst/>
          </a:prstGeom>
          <a:solidFill>
            <a:srgbClr val="1E3A8A"/>
          </a:solidFill>
          <a:ln/>
        </p:spPr>
        <p:txBody>
          <a:bodyPr/>
          <a:lstStyle/>
          <a:p>
            <a:endParaRPr lang="es-PA" dirty="0"/>
          </a:p>
        </p:txBody>
      </p:sp>
      <p:sp>
        <p:nvSpPr>
          <p:cNvPr id="62" name="Text 49"/>
          <p:cNvSpPr/>
          <p:nvPr/>
        </p:nvSpPr>
        <p:spPr>
          <a:xfrm>
            <a:off x="1537370" y="4221758"/>
            <a:ext cx="242888" cy="171450"/>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Segoe UI" pitchFamily="34" charset="0"/>
                <a:ea typeface="Segoe UI" pitchFamily="34" charset="-122"/>
                <a:cs typeface="Segoe UI" pitchFamily="34" charset="-120"/>
              </a:rPr>
              <a:t>4</a:t>
            </a:r>
            <a:endParaRPr lang="en-US" sz="788" dirty="0"/>
          </a:p>
        </p:txBody>
      </p:sp>
      <p:sp>
        <p:nvSpPr>
          <p:cNvPr id="63" name="Text 50"/>
          <p:cNvSpPr/>
          <p:nvPr/>
        </p:nvSpPr>
        <p:spPr>
          <a:xfrm>
            <a:off x="1713718" y="4236045"/>
            <a:ext cx="1066484" cy="142875"/>
          </a:xfrm>
          <a:prstGeom prst="rect">
            <a:avLst/>
          </a:prstGeom>
          <a:noFill/>
          <a:ln/>
        </p:spPr>
        <p:txBody>
          <a:bodyPr wrap="none" lIns="0" tIns="0" rIns="0" bIns="0" rtlCol="0" anchor="ctr">
            <a:spAutoFit/>
          </a:bodyPr>
          <a:lstStyle/>
          <a:p>
            <a:pPr marL="0" indent="0">
              <a:buNone/>
            </a:pPr>
            <a:r>
              <a:rPr lang="en-US" sz="788" dirty="0">
                <a:solidFill>
                  <a:srgbClr val="000000"/>
                </a:solidFill>
                <a:latin typeface="Segoe UI" pitchFamily="34" charset="0"/>
                <a:ea typeface="Segoe UI" pitchFamily="34" charset="-122"/>
                <a:cs typeface="Segoe UI" pitchFamily="34" charset="-120"/>
              </a:rPr>
              <a:t>Cree su propio prompt</a:t>
            </a:r>
            <a:endParaRPr lang="en-US" sz="788" dirty="0"/>
          </a:p>
        </p:txBody>
      </p:sp>
      <p:sp>
        <p:nvSpPr>
          <p:cNvPr id="64" name="Shape 51"/>
          <p:cNvSpPr/>
          <p:nvPr/>
        </p:nvSpPr>
        <p:spPr>
          <a:xfrm>
            <a:off x="3556805" y="3364508"/>
            <a:ext cx="1985963" cy="1085850"/>
          </a:xfrm>
          <a:prstGeom prst="rect">
            <a:avLst/>
          </a:prstGeom>
          <a:solidFill>
            <a:srgbClr val="FFFFFF"/>
          </a:solidFill>
          <a:ln w="99">
            <a:solidFill>
              <a:srgbClr val="BFDBFE"/>
            </a:solidFill>
            <a:prstDash val="solid"/>
          </a:ln>
        </p:spPr>
        <p:txBody>
          <a:bodyPr/>
          <a:lstStyle/>
          <a:p>
            <a:endParaRPr lang="es-PA"/>
          </a:p>
        </p:txBody>
      </p:sp>
      <p:sp>
        <p:nvSpPr>
          <p:cNvPr id="65" name="Text 52"/>
          <p:cNvSpPr/>
          <p:nvPr/>
        </p:nvSpPr>
        <p:spPr>
          <a:xfrm>
            <a:off x="3613955" y="3421658"/>
            <a:ext cx="1943100" cy="142875"/>
          </a:xfrm>
          <a:prstGeom prst="rect">
            <a:avLst/>
          </a:prstGeom>
          <a:noFill/>
          <a:ln/>
        </p:spPr>
        <p:txBody>
          <a:bodyPr wrap="none" lIns="0" tIns="0" rIns="0" bIns="0" rtlCol="0" anchor="ctr">
            <a:spAutoFit/>
          </a:bodyPr>
          <a:lstStyle/>
          <a:p>
            <a:pPr marL="0" indent="0">
              <a:buNone/>
            </a:pPr>
            <a:r>
              <a:rPr lang="en-US" sz="788" b="1" dirty="0">
                <a:solidFill>
                  <a:srgbClr val="1E40AF"/>
                </a:solidFill>
                <a:latin typeface="Segoe UI" pitchFamily="34" charset="0"/>
                <a:ea typeface="Segoe UI" pitchFamily="34" charset="-122"/>
                <a:cs typeface="Segoe UI" pitchFamily="34" charset="-120"/>
              </a:rPr>
              <a:t>Ejemplo de Prompt:</a:t>
            </a:r>
            <a:endParaRPr lang="en-US" sz="788" dirty="0"/>
          </a:p>
        </p:txBody>
      </p:sp>
      <p:sp>
        <p:nvSpPr>
          <p:cNvPr id="66" name="Text 53"/>
          <p:cNvSpPr/>
          <p:nvPr/>
        </p:nvSpPr>
        <p:spPr>
          <a:xfrm>
            <a:off x="3599668" y="3648075"/>
            <a:ext cx="1943100" cy="692497"/>
          </a:xfrm>
          <a:prstGeom prst="rect">
            <a:avLst/>
          </a:prstGeom>
          <a:noFill/>
          <a:ln/>
        </p:spPr>
        <p:txBody>
          <a:bodyPr wrap="square" lIns="0" tIns="0" rIns="0" bIns="0" rtlCol="0" anchor="ctr">
            <a:spAutoFit/>
          </a:bodyPr>
          <a:lstStyle/>
          <a:p>
            <a:pPr marL="0" indent="0">
              <a:buNone/>
            </a:pPr>
            <a:r>
              <a:rPr lang="en-US" sz="900" i="1" dirty="0">
                <a:solidFill>
                  <a:srgbClr val="374151"/>
                </a:solidFill>
                <a:latin typeface="Segoe UI" pitchFamily="34" charset="0"/>
                <a:ea typeface="Segoe UI" pitchFamily="34" charset="-122"/>
                <a:cs typeface="Segoe UI" pitchFamily="34" charset="-120"/>
              </a:rPr>
              <a:t>"Como director de experiencia del cliente en [su industria], necesito 3 estrategias basadas en IA para mejorar la satisfacción, con tecnología, tiempo, ROI y métricas."</a:t>
            </a:r>
            <a:endParaRPr lang="en-US" sz="900" dirty="0"/>
          </a:p>
        </p:txBody>
      </p:sp>
      <p:sp>
        <p:nvSpPr>
          <p:cNvPr id="67" name="Shape 54"/>
          <p:cNvSpPr/>
          <p:nvPr/>
        </p:nvSpPr>
        <p:spPr>
          <a:xfrm>
            <a:off x="135731" y="5306020"/>
            <a:ext cx="8686800" cy="457200"/>
          </a:xfrm>
          <a:prstGeom prst="rect">
            <a:avLst/>
          </a:prstGeom>
          <a:solidFill>
            <a:srgbClr val="FEF3C7"/>
          </a:solidFill>
          <a:ln/>
        </p:spPr>
        <p:txBody>
          <a:bodyPr/>
          <a:lstStyle/>
          <a:p>
            <a:endParaRPr lang="es-PA"/>
          </a:p>
        </p:txBody>
      </p:sp>
      <p:sp>
        <p:nvSpPr>
          <p:cNvPr id="68" name="Shape 55"/>
          <p:cNvSpPr/>
          <p:nvPr/>
        </p:nvSpPr>
        <p:spPr>
          <a:xfrm>
            <a:off x="135731" y="5306020"/>
            <a:ext cx="35719" cy="457200"/>
          </a:xfrm>
          <a:prstGeom prst="rect">
            <a:avLst/>
          </a:prstGeom>
          <a:solidFill>
            <a:srgbClr val="EA580C"/>
          </a:solidFill>
          <a:ln/>
        </p:spPr>
        <p:txBody>
          <a:bodyPr/>
          <a:lstStyle/>
          <a:p>
            <a:endParaRPr lang="es-PA"/>
          </a:p>
        </p:txBody>
      </p:sp>
      <p:sp>
        <p:nvSpPr>
          <p:cNvPr id="69" name="Text 56"/>
          <p:cNvSpPr/>
          <p:nvPr/>
        </p:nvSpPr>
        <p:spPr>
          <a:xfrm>
            <a:off x="221456" y="5391745"/>
            <a:ext cx="8586788" cy="142875"/>
          </a:xfrm>
          <a:prstGeom prst="rect">
            <a:avLst/>
          </a:prstGeom>
          <a:noFill/>
          <a:ln/>
        </p:spPr>
        <p:txBody>
          <a:bodyPr wrap="none" lIns="0" tIns="0" rIns="0" bIns="0" rtlCol="0" anchor="ctr">
            <a:spAutoFit/>
          </a:bodyPr>
          <a:lstStyle/>
          <a:p>
            <a:pPr marL="0" indent="0">
              <a:buNone/>
            </a:pPr>
            <a:r>
              <a:rPr lang="en-US" sz="788" b="1" dirty="0">
                <a:solidFill>
                  <a:srgbClr val="000000"/>
                </a:solidFill>
                <a:latin typeface="Segoe UI" pitchFamily="34" charset="0"/>
                <a:ea typeface="Segoe UI" pitchFamily="34" charset="-122"/>
                <a:cs typeface="Segoe UI" pitchFamily="34" charset="-120"/>
              </a:rPr>
              <a:t>Pregunta Estratégica:</a:t>
            </a:r>
            <a:endParaRPr lang="en-US" sz="788" dirty="0"/>
          </a:p>
        </p:txBody>
      </p:sp>
      <p:sp>
        <p:nvSpPr>
          <p:cNvPr id="70" name="Text 57"/>
          <p:cNvSpPr/>
          <p:nvPr/>
        </p:nvSpPr>
        <p:spPr>
          <a:xfrm>
            <a:off x="221456" y="5534620"/>
            <a:ext cx="8586788" cy="142875"/>
          </a:xfrm>
          <a:prstGeom prst="rect">
            <a:avLst/>
          </a:prstGeom>
          <a:noFill/>
          <a:ln/>
        </p:spPr>
        <p:txBody>
          <a:bodyPr wrap="none" lIns="0" tIns="0" rIns="0" bIns="0" rtlCol="0" anchor="ctr">
            <a:spAutoFit/>
          </a:bodyPr>
          <a:lstStyle/>
          <a:p>
            <a:pPr marL="0" indent="0">
              <a:buNone/>
            </a:pPr>
            <a:r>
              <a:rPr lang="en-US" sz="788" dirty="0">
                <a:solidFill>
                  <a:srgbClr val="374151"/>
                </a:solidFill>
                <a:latin typeface="Segoe UI" pitchFamily="34" charset="0"/>
                <a:ea typeface="Segoe UI" pitchFamily="34" charset="-122"/>
                <a:cs typeface="Segoe UI" pitchFamily="34" charset="-120"/>
              </a:rPr>
              <a:t>¿Cómo podría integrar la práctica de prompt engineering en los procesos de toma de decisiones de su organización?</a:t>
            </a:r>
            <a:endParaRPr lang="en-US" sz="788" dirty="0"/>
          </a:p>
        </p:txBody>
      </p:sp>
      <p:pic>
        <p:nvPicPr>
          <p:cNvPr id="71" name="Imagen 70" descr="Logotipo">
            <a:extLst>
              <a:ext uri="{FF2B5EF4-FFF2-40B4-BE49-F238E27FC236}">
                <a16:creationId xmlns:a16="http://schemas.microsoft.com/office/drawing/2014/main" id="{CE84A96F-4EC3-52DB-B8BF-861868A75CDE}"/>
              </a:ext>
            </a:extLst>
          </p:cNvPr>
          <p:cNvPicPr>
            <a:picLocks noChangeAspect="1"/>
          </p:cNvPicPr>
          <p:nvPr/>
        </p:nvPicPr>
        <p:blipFill>
          <a:blip r:embed="rId13">
            <a:extLst>
              <a:ext uri="{837473B0-CC2E-450A-ABE3-18F120FF3D39}">
                <a1611:picAttrSrcUrl xmlns:a1611="http://schemas.microsoft.com/office/drawing/2016/11/main" r:id="rId14"/>
              </a:ext>
            </a:extLst>
          </a:blip>
          <a:srcRect l="25833" r="34154" b="36568"/>
          <a:stretch>
            <a:fillRect/>
          </a:stretch>
        </p:blipFill>
        <p:spPr>
          <a:xfrm>
            <a:off x="5826093" y="2481219"/>
            <a:ext cx="1175531" cy="978381"/>
          </a:xfrm>
          <a:prstGeom prst="rect">
            <a:avLst/>
          </a:prstGeom>
        </p:spPr>
      </p:pic>
      <p:pic>
        <p:nvPicPr>
          <p:cNvPr id="80" name="Gráfico 79">
            <a:extLst>
              <a:ext uri="{FF2B5EF4-FFF2-40B4-BE49-F238E27FC236}">
                <a16:creationId xmlns:a16="http://schemas.microsoft.com/office/drawing/2014/main" id="{6FCEB204-AB93-D277-31C7-5A75BDA55EAA}"/>
              </a:ext>
            </a:extLst>
          </p:cNvPr>
          <p:cNvPicPr>
            <a:picLocks noChangeAspect="1"/>
          </p:cNvPicPr>
          <p:nvPr/>
        </p:nvPicPr>
        <p:blipFill>
          <a:blip r:embed="rId15">
            <a:extLst>
              <a:ext uri="{96DAC541-7B7A-43D3-8B79-37D633B846F1}">
                <asvg:svgBlip xmlns:asvg="http://schemas.microsoft.com/office/drawing/2016/SVG/main" r:embed="rId16"/>
              </a:ext>
            </a:extLst>
          </a:blip>
          <a:srcRect l="17859" t="64024" r="36837" b="9115"/>
          <a:stretch>
            <a:fillRect/>
          </a:stretch>
        </p:blipFill>
        <p:spPr>
          <a:xfrm>
            <a:off x="7097007" y="2797306"/>
            <a:ext cx="1454626" cy="710077"/>
          </a:xfrm>
          <a:prstGeom prst="rect">
            <a:avLst/>
          </a:prstGeom>
        </p:spPr>
      </p:pic>
      <p:pic>
        <p:nvPicPr>
          <p:cNvPr id="82" name="Gráfico 81">
            <a:extLst>
              <a:ext uri="{FF2B5EF4-FFF2-40B4-BE49-F238E27FC236}">
                <a16:creationId xmlns:a16="http://schemas.microsoft.com/office/drawing/2014/main" id="{84862F8A-01C5-1F82-6C0C-522C6D5CAA0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925285" y="3637689"/>
            <a:ext cx="1752600" cy="381000"/>
          </a:xfrm>
          <a:prstGeom prst="rect">
            <a:avLst/>
          </a:prstGeom>
        </p:spPr>
      </p:pic>
      <p:pic>
        <p:nvPicPr>
          <p:cNvPr id="84" name="Gráfico 83">
            <a:extLst>
              <a:ext uri="{FF2B5EF4-FFF2-40B4-BE49-F238E27FC236}">
                <a16:creationId xmlns:a16="http://schemas.microsoft.com/office/drawing/2014/main" id="{20F93B63-C64E-9CA0-6860-9C718C2A540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96481" y="4196778"/>
            <a:ext cx="1866572" cy="41830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85018" y="209859"/>
            <a:ext cx="5049459" cy="311624"/>
          </a:xfrm>
          <a:prstGeom prst="rect">
            <a:avLst/>
          </a:prstGeom>
          <a:noFill/>
          <a:ln/>
        </p:spPr>
        <p:txBody>
          <a:bodyPr wrap="none" lIns="0" tIns="0" rIns="0" bIns="0" rtlCol="0" anchor="ctr">
            <a:spAutoFit/>
          </a:bodyPr>
          <a:lstStyle/>
          <a:p>
            <a:pPr marL="0" indent="0">
              <a:buNone/>
            </a:pPr>
            <a:r>
              <a:rPr lang="en-US" sz="2025" b="1" dirty="0">
                <a:latin typeface="Noto Sans" pitchFamily="34" charset="0"/>
                <a:ea typeface="Noto Sans" pitchFamily="34" charset="-122"/>
                <a:cs typeface="Noto Sans" pitchFamily="34" charset="-120"/>
              </a:rPr>
              <a:t>Laboratorio 1: </a:t>
            </a:r>
            <a:r>
              <a:rPr lang="en-US" sz="2025" b="1" dirty="0" err="1">
                <a:latin typeface="Noto Sans" pitchFamily="34" charset="0"/>
                <a:ea typeface="Noto Sans" pitchFamily="34" charset="-122"/>
                <a:cs typeface="Noto Sans" pitchFamily="34" charset="-120"/>
              </a:rPr>
              <a:t>Aprendizaje</a:t>
            </a:r>
            <a:r>
              <a:rPr lang="en-US" sz="2025" b="1" dirty="0">
                <a:latin typeface="Noto Sans" pitchFamily="34" charset="0"/>
                <a:ea typeface="Noto Sans" pitchFamily="34" charset="-122"/>
                <a:cs typeface="Noto Sans" pitchFamily="34" charset="-120"/>
              </a:rPr>
              <a:t> de </a:t>
            </a:r>
            <a:r>
              <a:rPr lang="en-US" sz="2025" b="1" dirty="0" err="1">
                <a:latin typeface="Noto Sans" pitchFamily="34" charset="0"/>
                <a:ea typeface="Noto Sans" pitchFamily="34" charset="-122"/>
                <a:cs typeface="Noto Sans" pitchFamily="34" charset="-120"/>
              </a:rPr>
              <a:t>máquina</a:t>
            </a:r>
            <a:endParaRPr lang="en-US" sz="2025" dirty="0"/>
          </a:p>
        </p:txBody>
      </p:sp>
      <p:sp>
        <p:nvSpPr>
          <p:cNvPr id="4" name="Shape 1"/>
          <p:cNvSpPr/>
          <p:nvPr/>
        </p:nvSpPr>
        <p:spPr>
          <a:xfrm>
            <a:off x="385018" y="629990"/>
            <a:ext cx="714375" cy="28575"/>
          </a:xfrm>
          <a:prstGeom prst="rect">
            <a:avLst/>
          </a:prstGeom>
          <a:solidFill>
            <a:srgbClr val="3498DB"/>
          </a:solidFill>
          <a:ln/>
        </p:spPr>
        <p:txBody>
          <a:bodyPr/>
          <a:lstStyle/>
          <a:p>
            <a:endParaRPr lang="es-PA"/>
          </a:p>
        </p:txBody>
      </p:sp>
      <p:sp>
        <p:nvSpPr>
          <p:cNvPr id="5" name="Shape 2"/>
          <p:cNvSpPr/>
          <p:nvPr/>
        </p:nvSpPr>
        <p:spPr>
          <a:xfrm>
            <a:off x="385018" y="765721"/>
            <a:ext cx="8429625" cy="192881"/>
          </a:xfrm>
          <a:prstGeom prst="roundRect">
            <a:avLst/>
          </a:prstGeom>
          <a:solidFill>
            <a:srgbClr val="3498DB"/>
          </a:solidFill>
          <a:ln/>
        </p:spPr>
        <p:txBody>
          <a:bodyPr/>
          <a:lstStyle/>
          <a:p>
            <a:endParaRPr lang="es-PA"/>
          </a:p>
        </p:txBody>
      </p:sp>
      <p:pic>
        <p:nvPicPr>
          <p:cNvPr id="6" name="Image 1" descr="preencoded.png"/>
          <p:cNvPicPr>
            <a:picLocks noChangeAspect="1"/>
          </p:cNvPicPr>
          <p:nvPr/>
        </p:nvPicPr>
        <p:blipFill>
          <a:blip r:embed="rId3"/>
          <a:stretch>
            <a:fillRect/>
          </a:stretch>
        </p:blipFill>
        <p:spPr>
          <a:xfrm>
            <a:off x="470743" y="812155"/>
            <a:ext cx="100013" cy="100013"/>
          </a:xfrm>
          <a:prstGeom prst="rect">
            <a:avLst/>
          </a:prstGeom>
        </p:spPr>
      </p:pic>
      <p:sp>
        <p:nvSpPr>
          <p:cNvPr id="7" name="Text 3"/>
          <p:cNvSpPr/>
          <p:nvPr/>
        </p:nvSpPr>
        <p:spPr>
          <a:xfrm>
            <a:off x="570755" y="805831"/>
            <a:ext cx="512961" cy="112660"/>
          </a:xfrm>
          <a:prstGeom prst="rect">
            <a:avLst/>
          </a:prstGeom>
          <a:noFill/>
          <a:ln/>
        </p:spPr>
        <p:txBody>
          <a:bodyPr wrap="none" lIns="0" tIns="0" rIns="0" bIns="0" rtlCol="0" anchor="ctr">
            <a:spAutoFit/>
          </a:bodyPr>
          <a:lstStyle/>
          <a:p>
            <a:pPr marL="0" indent="0">
              <a:buNone/>
            </a:pPr>
            <a:r>
              <a:rPr lang="en-US" sz="732" dirty="0">
                <a:latin typeface="Noto Sans" pitchFamily="34" charset="0"/>
                <a:ea typeface="Noto Sans" pitchFamily="34" charset="-122"/>
                <a:cs typeface="Noto Sans" pitchFamily="34" charset="-120"/>
              </a:rPr>
              <a:t> 15 minutos</a:t>
            </a:r>
            <a:endParaRPr lang="en-US" sz="732" dirty="0"/>
          </a:p>
        </p:txBody>
      </p:sp>
      <p:sp>
        <p:nvSpPr>
          <p:cNvPr id="12" name="Text 8"/>
          <p:cNvSpPr/>
          <p:nvPr/>
        </p:nvSpPr>
        <p:spPr>
          <a:xfrm>
            <a:off x="464344" y="1249865"/>
            <a:ext cx="3074560" cy="207749"/>
          </a:xfrm>
          <a:prstGeom prst="rect">
            <a:avLst/>
          </a:prstGeom>
          <a:noFill/>
          <a:ln/>
        </p:spPr>
        <p:txBody>
          <a:bodyPr wrap="none" lIns="0" tIns="0" rIns="0" bIns="0" rtlCol="0" anchor="ctr">
            <a:spAutoFit/>
          </a:bodyPr>
          <a:lstStyle/>
          <a:p>
            <a:pPr marL="0" indent="0">
              <a:buNone/>
            </a:pPr>
            <a:r>
              <a:rPr lang="en-US" sz="1350" dirty="0">
                <a:latin typeface="Noto Sans" pitchFamily="34" charset="0"/>
                <a:ea typeface="Noto Sans" pitchFamily="34" charset="-122"/>
                <a:cs typeface="Noto Sans" pitchFamily="34" charset="-120"/>
              </a:rPr>
              <a:t>Demo Interactiva: </a:t>
            </a:r>
            <a:r>
              <a:rPr lang="en-US" sz="1350" dirty="0">
                <a:latin typeface="Noto Sans" pitchFamily="34" charset="0"/>
                <a:ea typeface="Noto Sans" pitchFamily="34" charset="-122"/>
                <a:cs typeface="Noto Sans" pitchFamily="34" charset="-120"/>
                <a:hlinkClick r:id="rId4"/>
              </a:rPr>
              <a:t>Teachable Machine</a:t>
            </a:r>
            <a:endParaRPr lang="en-US" sz="1350" dirty="0"/>
          </a:p>
        </p:txBody>
      </p:sp>
      <p:sp>
        <p:nvSpPr>
          <p:cNvPr id="13" name="Shape 9"/>
          <p:cNvSpPr/>
          <p:nvPr/>
        </p:nvSpPr>
        <p:spPr>
          <a:xfrm>
            <a:off x="464344" y="1821656"/>
            <a:ext cx="4757738" cy="1143000"/>
          </a:xfrm>
          <a:prstGeom prst="rect">
            <a:avLst/>
          </a:prstGeom>
          <a:solidFill>
            <a:srgbClr val="3498DB">
              <a:alpha val="20000"/>
            </a:srgbClr>
          </a:solidFill>
          <a:ln/>
        </p:spPr>
        <p:txBody>
          <a:bodyPr/>
          <a:lstStyle/>
          <a:p>
            <a:endParaRPr lang="es-PA"/>
          </a:p>
        </p:txBody>
      </p:sp>
      <p:sp>
        <p:nvSpPr>
          <p:cNvPr id="14" name="Shape 10"/>
          <p:cNvSpPr/>
          <p:nvPr/>
        </p:nvSpPr>
        <p:spPr>
          <a:xfrm>
            <a:off x="464344" y="1821656"/>
            <a:ext cx="28575" cy="1143000"/>
          </a:xfrm>
          <a:prstGeom prst="rect">
            <a:avLst/>
          </a:prstGeom>
          <a:solidFill>
            <a:srgbClr val="3498DB"/>
          </a:solidFill>
          <a:ln/>
        </p:spPr>
        <p:txBody>
          <a:bodyPr/>
          <a:lstStyle/>
          <a:p>
            <a:endParaRPr lang="es-PA"/>
          </a:p>
        </p:txBody>
      </p:sp>
      <p:pic>
        <p:nvPicPr>
          <p:cNvPr id="15" name="Image 2" descr="preencoded.png"/>
          <p:cNvPicPr>
            <a:picLocks noChangeAspect="1"/>
          </p:cNvPicPr>
          <p:nvPr/>
        </p:nvPicPr>
        <p:blipFill>
          <a:blip r:embed="rId5"/>
          <a:stretch>
            <a:fillRect/>
          </a:stretch>
        </p:blipFill>
        <p:spPr>
          <a:xfrm>
            <a:off x="571500" y="1916311"/>
            <a:ext cx="107156" cy="142875"/>
          </a:xfrm>
          <a:prstGeom prst="rect">
            <a:avLst/>
          </a:prstGeom>
        </p:spPr>
      </p:pic>
      <p:sp>
        <p:nvSpPr>
          <p:cNvPr id="16" name="Text 11"/>
          <p:cNvSpPr/>
          <p:nvPr/>
        </p:nvSpPr>
        <p:spPr>
          <a:xfrm>
            <a:off x="750094" y="1920618"/>
            <a:ext cx="956993" cy="144976"/>
          </a:xfrm>
          <a:prstGeom prst="rect">
            <a:avLst/>
          </a:prstGeom>
          <a:noFill/>
          <a:ln/>
        </p:spPr>
        <p:txBody>
          <a:bodyPr wrap="none" lIns="0" tIns="0" rIns="0" bIns="0" rtlCol="0" anchor="ctr">
            <a:spAutoFit/>
          </a:bodyPr>
          <a:lstStyle/>
          <a:p>
            <a:pPr marL="0" indent="0">
              <a:buNone/>
            </a:pPr>
            <a:r>
              <a:rPr lang="en-US" sz="942" b="1" dirty="0">
                <a:latin typeface="Noto Sans" pitchFamily="34" charset="0"/>
                <a:ea typeface="Noto Sans" pitchFamily="34" charset="-122"/>
                <a:cs typeface="Noto Sans" pitchFamily="34" charset="-120"/>
              </a:rPr>
              <a:t>Concepto clave:</a:t>
            </a:r>
            <a:endParaRPr lang="en-US" sz="942" dirty="0"/>
          </a:p>
        </p:txBody>
      </p:sp>
      <p:sp>
        <p:nvSpPr>
          <p:cNvPr id="17" name="Text 12"/>
          <p:cNvSpPr/>
          <p:nvPr/>
        </p:nvSpPr>
        <p:spPr>
          <a:xfrm>
            <a:off x="1757195" y="1920618"/>
            <a:ext cx="1870705" cy="144976"/>
          </a:xfrm>
          <a:prstGeom prst="rect">
            <a:avLst/>
          </a:prstGeom>
          <a:noFill/>
          <a:ln/>
        </p:spPr>
        <p:txBody>
          <a:bodyPr wrap="non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 </a:t>
            </a:r>
            <a:r>
              <a:rPr lang="en-US" sz="942" dirty="0" err="1">
                <a:latin typeface="Noto Sans" pitchFamily="34" charset="0"/>
                <a:ea typeface="Noto Sans" pitchFamily="34" charset="-122"/>
                <a:cs typeface="Noto Sans" pitchFamily="34" charset="-120"/>
              </a:rPr>
              <a:t>Mentalidad</a:t>
            </a:r>
            <a:r>
              <a:rPr lang="en-US" sz="942" dirty="0">
                <a:latin typeface="Noto Sans" pitchFamily="34" charset="0"/>
                <a:ea typeface="Noto Sans" pitchFamily="34" charset="-122"/>
                <a:cs typeface="Noto Sans" pitchFamily="34" charset="-120"/>
              </a:rPr>
              <a:t> de </a:t>
            </a:r>
            <a:r>
              <a:rPr lang="en-US" sz="942" dirty="0" err="1">
                <a:latin typeface="Noto Sans" pitchFamily="34" charset="0"/>
                <a:ea typeface="Noto Sans" pitchFamily="34" charset="-122"/>
                <a:cs typeface="Noto Sans" pitchFamily="34" charset="-120"/>
              </a:rPr>
              <a:t>experimentación</a:t>
            </a:r>
            <a:r>
              <a:rPr lang="en-US" sz="942" dirty="0">
                <a:latin typeface="Noto Sans" pitchFamily="34" charset="0"/>
                <a:ea typeface="Noto Sans" pitchFamily="34" charset="-122"/>
                <a:cs typeface="Noto Sans" pitchFamily="34" charset="-120"/>
              </a:rPr>
              <a:t>.</a:t>
            </a:r>
            <a:endParaRPr lang="en-US" sz="942" dirty="0"/>
          </a:p>
        </p:txBody>
      </p:sp>
      <p:pic>
        <p:nvPicPr>
          <p:cNvPr id="18" name="Image 3" descr="preencoded.png"/>
          <p:cNvPicPr>
            <a:picLocks noChangeAspect="1"/>
          </p:cNvPicPr>
          <p:nvPr/>
        </p:nvPicPr>
        <p:blipFill>
          <a:blip r:embed="rId6"/>
          <a:stretch>
            <a:fillRect/>
          </a:stretch>
        </p:blipFill>
        <p:spPr>
          <a:xfrm>
            <a:off x="800100" y="2178844"/>
            <a:ext cx="57150" cy="114300"/>
          </a:xfrm>
          <a:prstGeom prst="rect">
            <a:avLst/>
          </a:prstGeom>
        </p:spPr>
      </p:pic>
      <p:pic>
        <p:nvPicPr>
          <p:cNvPr id="20" name="Image 4" descr="preencoded.png"/>
          <p:cNvPicPr>
            <a:picLocks noChangeAspect="1"/>
          </p:cNvPicPr>
          <p:nvPr/>
        </p:nvPicPr>
        <p:blipFill>
          <a:blip r:embed="rId6"/>
          <a:stretch>
            <a:fillRect/>
          </a:stretch>
        </p:blipFill>
        <p:spPr>
          <a:xfrm>
            <a:off x="800100" y="2464594"/>
            <a:ext cx="57150" cy="114300"/>
          </a:xfrm>
          <a:prstGeom prst="rect">
            <a:avLst/>
          </a:prstGeom>
        </p:spPr>
      </p:pic>
      <p:pic>
        <p:nvPicPr>
          <p:cNvPr id="22" name="Image 5" descr="preencoded.png"/>
          <p:cNvPicPr>
            <a:picLocks noChangeAspect="1"/>
          </p:cNvPicPr>
          <p:nvPr/>
        </p:nvPicPr>
        <p:blipFill>
          <a:blip r:embed="rId6"/>
          <a:stretch>
            <a:fillRect/>
          </a:stretch>
        </p:blipFill>
        <p:spPr>
          <a:xfrm>
            <a:off x="800100" y="2750344"/>
            <a:ext cx="57150" cy="114300"/>
          </a:xfrm>
          <a:prstGeom prst="rect">
            <a:avLst/>
          </a:prstGeom>
        </p:spPr>
      </p:pic>
      <p:sp>
        <p:nvSpPr>
          <p:cNvPr id="23" name="Text 15"/>
          <p:cNvSpPr/>
          <p:nvPr/>
        </p:nvSpPr>
        <p:spPr>
          <a:xfrm>
            <a:off x="914400" y="2742191"/>
            <a:ext cx="1889941" cy="128818"/>
          </a:xfrm>
          <a:prstGeom prst="rect">
            <a:avLst/>
          </a:prstGeom>
          <a:noFill/>
          <a:ln/>
        </p:spPr>
        <p:txBody>
          <a:bodyPr wrap="none" lIns="0" tIns="0" rIns="0" bIns="0" rtlCol="0" anchor="ctr">
            <a:spAutoFit/>
          </a:bodyPr>
          <a:lstStyle/>
          <a:p>
            <a:pPr marL="0" indent="0" algn="l">
              <a:buNone/>
            </a:pPr>
            <a:r>
              <a:rPr lang="en-US" sz="837" dirty="0">
                <a:latin typeface="Noto Sans" pitchFamily="34" charset="0"/>
                <a:ea typeface="Noto Sans" pitchFamily="34" charset="-122"/>
                <a:cs typeface="Noto Sans" pitchFamily="34" charset="-120"/>
              </a:rPr>
              <a:t> Es un </a:t>
            </a:r>
            <a:r>
              <a:rPr lang="en-US" sz="837" dirty="0" err="1">
                <a:latin typeface="Noto Sans" pitchFamily="34" charset="0"/>
                <a:ea typeface="Noto Sans" pitchFamily="34" charset="-122"/>
                <a:cs typeface="Noto Sans" pitchFamily="34" charset="-120"/>
              </a:rPr>
              <a:t>proceso</a:t>
            </a:r>
            <a:r>
              <a:rPr lang="en-US" sz="837" dirty="0">
                <a:latin typeface="Noto Sans" pitchFamily="34" charset="0"/>
                <a:ea typeface="Noto Sans" pitchFamily="34" charset="-122"/>
                <a:cs typeface="Noto Sans" pitchFamily="34" charset="-120"/>
              </a:rPr>
              <a:t> iterative e incremental</a:t>
            </a:r>
            <a:endParaRPr lang="en-US" sz="837" dirty="0"/>
          </a:p>
        </p:txBody>
      </p:sp>
      <p:sp>
        <p:nvSpPr>
          <p:cNvPr id="24" name="Shape 16"/>
          <p:cNvSpPr/>
          <p:nvPr/>
        </p:nvSpPr>
        <p:spPr>
          <a:xfrm>
            <a:off x="357188" y="3286125"/>
            <a:ext cx="4972050" cy="1693069"/>
          </a:xfrm>
          <a:prstGeom prst="rect">
            <a:avLst/>
          </a:prstGeom>
          <a:solidFill>
            <a:srgbClr val="FFFFFF">
              <a:alpha val="10000"/>
            </a:srgbClr>
          </a:solidFill>
          <a:ln/>
        </p:spPr>
        <p:txBody>
          <a:bodyPr/>
          <a:lstStyle/>
          <a:p>
            <a:endParaRPr lang="es-PA"/>
          </a:p>
        </p:txBody>
      </p:sp>
      <p:sp>
        <p:nvSpPr>
          <p:cNvPr id="25" name="Text 17"/>
          <p:cNvSpPr/>
          <p:nvPr/>
        </p:nvSpPr>
        <p:spPr>
          <a:xfrm>
            <a:off x="464344" y="3417994"/>
            <a:ext cx="1150956" cy="207749"/>
          </a:xfrm>
          <a:prstGeom prst="rect">
            <a:avLst/>
          </a:prstGeom>
          <a:noFill/>
          <a:ln/>
        </p:spPr>
        <p:txBody>
          <a:bodyPr wrap="none" lIns="0" tIns="0" rIns="0" bIns="0" rtlCol="0" anchor="ctr">
            <a:spAutoFit/>
          </a:bodyPr>
          <a:lstStyle/>
          <a:p>
            <a:pPr marL="0" indent="0">
              <a:buNone/>
            </a:pPr>
            <a:r>
              <a:rPr lang="en-US" sz="1350" dirty="0">
                <a:latin typeface="Noto Sans" pitchFamily="34" charset="0"/>
                <a:ea typeface="Noto Sans" pitchFamily="34" charset="-122"/>
                <a:cs typeface="Noto Sans" pitchFamily="34" charset="-120"/>
              </a:rPr>
              <a:t>Taller Práctico</a:t>
            </a:r>
            <a:endParaRPr lang="en-US" sz="1350" dirty="0"/>
          </a:p>
        </p:txBody>
      </p:sp>
      <p:pic>
        <p:nvPicPr>
          <p:cNvPr id="26" name="Image 6" descr="preencoded.png"/>
          <p:cNvPicPr>
            <a:picLocks noChangeAspect="1"/>
          </p:cNvPicPr>
          <p:nvPr/>
        </p:nvPicPr>
        <p:blipFill>
          <a:blip r:embed="rId7"/>
          <a:stretch>
            <a:fillRect/>
          </a:stretch>
        </p:blipFill>
        <p:spPr>
          <a:xfrm>
            <a:off x="464344" y="3786187"/>
            <a:ext cx="142875" cy="142875"/>
          </a:xfrm>
          <a:prstGeom prst="rect">
            <a:avLst/>
          </a:prstGeom>
        </p:spPr>
      </p:pic>
      <p:sp>
        <p:nvSpPr>
          <p:cNvPr id="27" name="Text 18"/>
          <p:cNvSpPr/>
          <p:nvPr/>
        </p:nvSpPr>
        <p:spPr>
          <a:xfrm>
            <a:off x="678656" y="3785137"/>
            <a:ext cx="604333" cy="144976"/>
          </a:xfrm>
          <a:prstGeom prst="rect">
            <a:avLst/>
          </a:prstGeom>
          <a:noFill/>
          <a:ln/>
        </p:spPr>
        <p:txBody>
          <a:bodyPr wrap="none" lIns="0" tIns="0" rIns="0" bIns="0" rtlCol="0" anchor="ctr">
            <a:spAutoFit/>
          </a:bodyPr>
          <a:lstStyle/>
          <a:p>
            <a:pPr marL="0" indent="0">
              <a:buNone/>
            </a:pPr>
            <a:r>
              <a:rPr lang="en-US" sz="942" b="1" dirty="0">
                <a:latin typeface="Noto Sans" pitchFamily="34" charset="0"/>
                <a:ea typeface="Noto Sans" pitchFamily="34" charset="-122"/>
                <a:cs typeface="Noto Sans" pitchFamily="34" charset="-120"/>
              </a:rPr>
              <a:t>Pregunta:</a:t>
            </a:r>
            <a:endParaRPr lang="en-US" sz="942" dirty="0"/>
          </a:p>
        </p:txBody>
      </p:sp>
      <p:sp>
        <p:nvSpPr>
          <p:cNvPr id="28" name="Text 19"/>
          <p:cNvSpPr/>
          <p:nvPr/>
        </p:nvSpPr>
        <p:spPr>
          <a:xfrm>
            <a:off x="1311715" y="3785137"/>
            <a:ext cx="3326232" cy="144976"/>
          </a:xfrm>
          <a:prstGeom prst="rect">
            <a:avLst/>
          </a:prstGeom>
          <a:noFill/>
          <a:ln/>
        </p:spPr>
        <p:txBody>
          <a:bodyPr wrap="non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 "¿Qué tareas de clasificación o inspección visual hacemos </a:t>
            </a:r>
            <a:endParaRPr lang="en-US" sz="942" dirty="0"/>
          </a:p>
        </p:txBody>
      </p:sp>
      <p:sp>
        <p:nvSpPr>
          <p:cNvPr id="29" name="Text 20"/>
          <p:cNvSpPr/>
          <p:nvPr/>
        </p:nvSpPr>
        <p:spPr>
          <a:xfrm>
            <a:off x="678656" y="3985162"/>
            <a:ext cx="2075889" cy="144976"/>
          </a:xfrm>
          <a:prstGeom prst="rect">
            <a:avLst/>
          </a:prstGeom>
          <a:noFill/>
          <a:ln/>
        </p:spPr>
        <p:txBody>
          <a:bodyPr wrap="non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repetitivamente en nuestras áreas?"</a:t>
            </a:r>
            <a:endParaRPr lang="en-US" sz="942" dirty="0"/>
          </a:p>
        </p:txBody>
      </p:sp>
      <p:pic>
        <p:nvPicPr>
          <p:cNvPr id="30" name="Image 7" descr="preencoded.png"/>
          <p:cNvPicPr>
            <a:picLocks noChangeAspect="1"/>
          </p:cNvPicPr>
          <p:nvPr/>
        </p:nvPicPr>
        <p:blipFill>
          <a:blip r:embed="rId8"/>
          <a:stretch>
            <a:fillRect/>
          </a:stretch>
        </p:blipFill>
        <p:spPr>
          <a:xfrm>
            <a:off x="464344" y="4243387"/>
            <a:ext cx="142875" cy="142875"/>
          </a:xfrm>
          <a:prstGeom prst="rect">
            <a:avLst/>
          </a:prstGeom>
        </p:spPr>
      </p:pic>
      <p:sp>
        <p:nvSpPr>
          <p:cNvPr id="31" name="Text 21"/>
          <p:cNvSpPr/>
          <p:nvPr/>
        </p:nvSpPr>
        <p:spPr>
          <a:xfrm>
            <a:off x="678656" y="4242337"/>
            <a:ext cx="881652" cy="144976"/>
          </a:xfrm>
          <a:prstGeom prst="rect">
            <a:avLst/>
          </a:prstGeom>
          <a:noFill/>
          <a:ln/>
        </p:spPr>
        <p:txBody>
          <a:bodyPr wrap="none" lIns="0" tIns="0" rIns="0" bIns="0" rtlCol="0" anchor="ctr">
            <a:spAutoFit/>
          </a:bodyPr>
          <a:lstStyle/>
          <a:p>
            <a:pPr marL="0" indent="0">
              <a:buNone/>
            </a:pPr>
            <a:r>
              <a:rPr lang="en-US" sz="942" b="1" dirty="0">
                <a:latin typeface="Noto Sans" pitchFamily="34" charset="0"/>
                <a:ea typeface="Noto Sans" pitchFamily="34" charset="-122"/>
                <a:cs typeface="Noto Sans" pitchFamily="34" charset="-120"/>
              </a:rPr>
              <a:t>Paso 1 (2 min):</a:t>
            </a:r>
            <a:endParaRPr lang="en-US" sz="942" dirty="0"/>
          </a:p>
        </p:txBody>
      </p:sp>
      <p:sp>
        <p:nvSpPr>
          <p:cNvPr id="32" name="Text 22"/>
          <p:cNvSpPr/>
          <p:nvPr/>
        </p:nvSpPr>
        <p:spPr>
          <a:xfrm>
            <a:off x="1601791" y="4242337"/>
            <a:ext cx="3391954" cy="144976"/>
          </a:xfrm>
          <a:prstGeom prst="rect">
            <a:avLst/>
          </a:prstGeom>
          <a:noFill/>
          <a:ln/>
        </p:spPr>
        <p:txBody>
          <a:bodyPr wrap="non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 Cada participante escribe ideas en post-its (una por post-it)</a:t>
            </a:r>
            <a:endParaRPr lang="en-US" sz="942" dirty="0"/>
          </a:p>
        </p:txBody>
      </p:sp>
      <p:pic>
        <p:nvPicPr>
          <p:cNvPr id="33" name="Image 8" descr="preencoded.png"/>
          <p:cNvPicPr>
            <a:picLocks noChangeAspect="1"/>
          </p:cNvPicPr>
          <p:nvPr/>
        </p:nvPicPr>
        <p:blipFill>
          <a:blip r:embed="rId9"/>
          <a:stretch>
            <a:fillRect/>
          </a:stretch>
        </p:blipFill>
        <p:spPr>
          <a:xfrm>
            <a:off x="469949" y="4578350"/>
            <a:ext cx="178594" cy="142875"/>
          </a:xfrm>
          <a:prstGeom prst="rect">
            <a:avLst/>
          </a:prstGeom>
        </p:spPr>
      </p:pic>
      <p:sp>
        <p:nvSpPr>
          <p:cNvPr id="34" name="Text 23"/>
          <p:cNvSpPr/>
          <p:nvPr/>
        </p:nvSpPr>
        <p:spPr>
          <a:xfrm>
            <a:off x="714375" y="4499512"/>
            <a:ext cx="881652" cy="144976"/>
          </a:xfrm>
          <a:prstGeom prst="rect">
            <a:avLst/>
          </a:prstGeom>
          <a:noFill/>
          <a:ln/>
        </p:spPr>
        <p:txBody>
          <a:bodyPr wrap="none" lIns="0" tIns="0" rIns="0" bIns="0" rtlCol="0" anchor="ctr">
            <a:spAutoFit/>
          </a:bodyPr>
          <a:lstStyle/>
          <a:p>
            <a:pPr marL="0" indent="0">
              <a:buNone/>
            </a:pPr>
            <a:r>
              <a:rPr lang="en-US" sz="942" b="1" dirty="0">
                <a:latin typeface="Noto Sans" pitchFamily="34" charset="0"/>
                <a:ea typeface="Noto Sans" pitchFamily="34" charset="-122"/>
                <a:cs typeface="Noto Sans" pitchFamily="34" charset="-120"/>
              </a:rPr>
              <a:t>Paso 2 (3 min):</a:t>
            </a:r>
            <a:endParaRPr lang="en-US" sz="942" dirty="0"/>
          </a:p>
        </p:txBody>
      </p:sp>
      <p:sp>
        <p:nvSpPr>
          <p:cNvPr id="35" name="Text 24"/>
          <p:cNvSpPr/>
          <p:nvPr/>
        </p:nvSpPr>
        <p:spPr>
          <a:xfrm>
            <a:off x="1637509" y="4499512"/>
            <a:ext cx="2822889" cy="144976"/>
          </a:xfrm>
          <a:prstGeom prst="rect">
            <a:avLst/>
          </a:prstGeom>
          <a:noFill/>
          <a:ln/>
        </p:spPr>
        <p:txBody>
          <a:bodyPr wrap="non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 Todos pegan sus post-its en un rotafolio titulado </a:t>
            </a:r>
            <a:endParaRPr lang="en-US" sz="942" dirty="0"/>
          </a:p>
        </p:txBody>
      </p:sp>
      <p:sp>
        <p:nvSpPr>
          <p:cNvPr id="36" name="Text 25"/>
          <p:cNvSpPr/>
          <p:nvPr/>
        </p:nvSpPr>
        <p:spPr>
          <a:xfrm>
            <a:off x="714375" y="4699537"/>
            <a:ext cx="3832781" cy="144976"/>
          </a:xfrm>
          <a:prstGeom prst="rect">
            <a:avLst/>
          </a:prstGeom>
          <a:noFill/>
          <a:ln/>
        </p:spPr>
        <p:txBody>
          <a:bodyPr wrap="non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"Oportunidades de Clasificación" y los agrupan por temas similares</a:t>
            </a:r>
            <a:endParaRPr lang="en-US" sz="942" dirty="0"/>
          </a:p>
        </p:txBody>
      </p:sp>
      <p:pic>
        <p:nvPicPr>
          <p:cNvPr id="37" name="Image 9" descr="preencoded.png"/>
          <p:cNvPicPr>
            <a:picLocks noChangeAspect="1"/>
          </p:cNvPicPr>
          <p:nvPr/>
        </p:nvPicPr>
        <p:blipFill>
          <a:blip r:embed="rId10"/>
          <a:stretch>
            <a:fillRect/>
          </a:stretch>
        </p:blipFill>
        <p:spPr>
          <a:xfrm>
            <a:off x="5472113" y="1125140"/>
            <a:ext cx="3314700" cy="1785938"/>
          </a:xfrm>
          <a:prstGeom prst="rect">
            <a:avLst/>
          </a:prstGeom>
        </p:spPr>
      </p:pic>
      <p:sp>
        <p:nvSpPr>
          <p:cNvPr id="38" name="Shape 26"/>
          <p:cNvSpPr/>
          <p:nvPr/>
        </p:nvSpPr>
        <p:spPr>
          <a:xfrm>
            <a:off x="5472113" y="3018234"/>
            <a:ext cx="3314700" cy="1100138"/>
          </a:xfrm>
          <a:prstGeom prst="rect">
            <a:avLst/>
          </a:prstGeom>
          <a:solidFill>
            <a:srgbClr val="FFFFFF">
              <a:alpha val="10000"/>
            </a:srgbClr>
          </a:solidFill>
          <a:ln/>
        </p:spPr>
        <p:txBody>
          <a:bodyPr/>
          <a:lstStyle/>
          <a:p>
            <a:endParaRPr lang="es-PA"/>
          </a:p>
        </p:txBody>
      </p:sp>
      <p:sp>
        <p:nvSpPr>
          <p:cNvPr id="39" name="Text 27"/>
          <p:cNvSpPr/>
          <p:nvPr/>
        </p:nvSpPr>
        <p:spPr>
          <a:xfrm>
            <a:off x="5579269" y="3144932"/>
            <a:ext cx="1532471" cy="160941"/>
          </a:xfrm>
          <a:prstGeom prst="rect">
            <a:avLst/>
          </a:prstGeom>
          <a:noFill/>
          <a:ln/>
        </p:spPr>
        <p:txBody>
          <a:bodyPr wrap="none" lIns="0" tIns="0" rIns="0" bIns="0" rtlCol="0" anchor="ctr">
            <a:spAutoFit/>
          </a:bodyPr>
          <a:lstStyle/>
          <a:p>
            <a:pPr marL="0" indent="0">
              <a:buNone/>
            </a:pPr>
            <a:r>
              <a:rPr lang="en-US" sz="1046" b="1" dirty="0">
                <a:latin typeface="Noto Sans" pitchFamily="34" charset="0"/>
                <a:ea typeface="Noto Sans" pitchFamily="34" charset="-122"/>
                <a:cs typeface="Noto Sans" pitchFamily="34" charset="-120"/>
              </a:rPr>
              <a:t>Ejemplos de Aplicación</a:t>
            </a:r>
            <a:endParaRPr lang="en-US" sz="1046" dirty="0"/>
          </a:p>
        </p:txBody>
      </p:sp>
      <p:pic>
        <p:nvPicPr>
          <p:cNvPr id="40" name="Image 10" descr="preencoded.png"/>
          <p:cNvPicPr>
            <a:picLocks noChangeAspect="1"/>
          </p:cNvPicPr>
          <p:nvPr/>
        </p:nvPicPr>
        <p:blipFill>
          <a:blip r:embed="rId11"/>
          <a:stretch>
            <a:fillRect/>
          </a:stretch>
        </p:blipFill>
        <p:spPr>
          <a:xfrm>
            <a:off x="5579269" y="3411140"/>
            <a:ext cx="114300" cy="114300"/>
          </a:xfrm>
          <a:prstGeom prst="rect">
            <a:avLst/>
          </a:prstGeom>
        </p:spPr>
      </p:pic>
      <p:sp>
        <p:nvSpPr>
          <p:cNvPr id="41" name="Text 28"/>
          <p:cNvSpPr/>
          <p:nvPr/>
        </p:nvSpPr>
        <p:spPr>
          <a:xfrm>
            <a:off x="5750719" y="3402988"/>
            <a:ext cx="2269852" cy="128818"/>
          </a:xfrm>
          <a:prstGeom prst="rect">
            <a:avLst/>
          </a:prstGeom>
          <a:noFill/>
          <a:ln/>
        </p:spPr>
        <p:txBody>
          <a:bodyPr wrap="none" lIns="0" tIns="0" rIns="0" bIns="0" rtlCol="0" anchor="ctr">
            <a:spAutoFit/>
          </a:bodyPr>
          <a:lstStyle/>
          <a:p>
            <a:pPr marL="0" indent="0" algn="l">
              <a:buNone/>
            </a:pPr>
            <a:r>
              <a:rPr lang="en-US" sz="837" dirty="0">
                <a:latin typeface="Noto Sans" pitchFamily="34" charset="0"/>
                <a:ea typeface="Noto Sans" pitchFamily="34" charset="-122"/>
                <a:cs typeface="Noto Sans" pitchFamily="34" charset="-120"/>
              </a:rPr>
              <a:t> Revisar si un casco de seguridad está puesto</a:t>
            </a:r>
            <a:endParaRPr lang="en-US" sz="837" dirty="0"/>
          </a:p>
        </p:txBody>
      </p:sp>
      <p:pic>
        <p:nvPicPr>
          <p:cNvPr id="42" name="Image 11" descr="preencoded.png"/>
          <p:cNvPicPr>
            <a:picLocks noChangeAspect="1"/>
          </p:cNvPicPr>
          <p:nvPr/>
        </p:nvPicPr>
        <p:blipFill>
          <a:blip r:embed="rId11"/>
          <a:stretch>
            <a:fillRect/>
          </a:stretch>
        </p:blipFill>
        <p:spPr>
          <a:xfrm>
            <a:off x="5579269" y="3639740"/>
            <a:ext cx="114300" cy="114300"/>
          </a:xfrm>
          <a:prstGeom prst="rect">
            <a:avLst/>
          </a:prstGeom>
        </p:spPr>
      </p:pic>
      <p:sp>
        <p:nvSpPr>
          <p:cNvPr id="43" name="Text 29"/>
          <p:cNvSpPr/>
          <p:nvPr/>
        </p:nvSpPr>
        <p:spPr>
          <a:xfrm>
            <a:off x="5750719" y="3631588"/>
            <a:ext cx="2476640" cy="128818"/>
          </a:xfrm>
          <a:prstGeom prst="rect">
            <a:avLst/>
          </a:prstGeom>
          <a:noFill/>
          <a:ln/>
        </p:spPr>
        <p:txBody>
          <a:bodyPr wrap="none" lIns="0" tIns="0" rIns="0" bIns="0" rtlCol="0" anchor="ctr">
            <a:spAutoFit/>
          </a:bodyPr>
          <a:lstStyle/>
          <a:p>
            <a:pPr marL="0" indent="0" algn="l">
              <a:buNone/>
            </a:pPr>
            <a:r>
              <a:rPr lang="en-US" sz="837" dirty="0">
                <a:latin typeface="Noto Sans" pitchFamily="34" charset="0"/>
                <a:ea typeface="Noto Sans" pitchFamily="34" charset="-122"/>
                <a:cs typeface="Noto Sans" pitchFamily="34" charset="-120"/>
              </a:rPr>
              <a:t> Confirmar que la caja del producto es la correcta</a:t>
            </a:r>
            <a:endParaRPr lang="en-US" sz="837" dirty="0"/>
          </a:p>
        </p:txBody>
      </p:sp>
      <p:pic>
        <p:nvPicPr>
          <p:cNvPr id="44" name="Image 12" descr="preencoded.png"/>
          <p:cNvPicPr>
            <a:picLocks noChangeAspect="1"/>
          </p:cNvPicPr>
          <p:nvPr/>
        </p:nvPicPr>
        <p:blipFill>
          <a:blip r:embed="rId11"/>
          <a:stretch>
            <a:fillRect/>
          </a:stretch>
        </p:blipFill>
        <p:spPr>
          <a:xfrm>
            <a:off x="5579269" y="3868340"/>
            <a:ext cx="114300" cy="114300"/>
          </a:xfrm>
          <a:prstGeom prst="rect">
            <a:avLst/>
          </a:prstGeom>
        </p:spPr>
      </p:pic>
      <p:sp>
        <p:nvSpPr>
          <p:cNvPr id="45" name="Text 30"/>
          <p:cNvSpPr/>
          <p:nvPr/>
        </p:nvSpPr>
        <p:spPr>
          <a:xfrm>
            <a:off x="5750719" y="3860188"/>
            <a:ext cx="1998945" cy="128818"/>
          </a:xfrm>
          <a:prstGeom prst="rect">
            <a:avLst/>
          </a:prstGeom>
          <a:noFill/>
          <a:ln/>
        </p:spPr>
        <p:txBody>
          <a:bodyPr wrap="none" lIns="0" tIns="0" rIns="0" bIns="0" rtlCol="0" anchor="ctr">
            <a:spAutoFit/>
          </a:bodyPr>
          <a:lstStyle/>
          <a:p>
            <a:pPr marL="0" indent="0" algn="l">
              <a:buNone/>
            </a:pPr>
            <a:r>
              <a:rPr lang="en-US" sz="837" dirty="0">
                <a:latin typeface="Noto Sans" pitchFamily="34" charset="0"/>
                <a:ea typeface="Noto Sans" pitchFamily="34" charset="-122"/>
                <a:cs typeface="Noto Sans" pitchFamily="34" charset="-120"/>
              </a:rPr>
              <a:t> Aprobar un documento por su formato</a:t>
            </a:r>
            <a:endParaRPr lang="en-US" sz="837" dirty="0"/>
          </a:p>
        </p:txBody>
      </p:sp>
      <p:sp>
        <p:nvSpPr>
          <p:cNvPr id="2" name="Text 12">
            <a:extLst>
              <a:ext uri="{FF2B5EF4-FFF2-40B4-BE49-F238E27FC236}">
                <a16:creationId xmlns:a16="http://schemas.microsoft.com/office/drawing/2014/main" id="{2BA5D2F5-7732-54D0-E787-ED01C4EE1356}"/>
              </a:ext>
            </a:extLst>
          </p:cNvPr>
          <p:cNvSpPr/>
          <p:nvPr/>
        </p:nvSpPr>
        <p:spPr>
          <a:xfrm>
            <a:off x="883840" y="2152500"/>
            <a:ext cx="1192634" cy="144976"/>
          </a:xfrm>
          <a:prstGeom prst="rect">
            <a:avLst/>
          </a:prstGeom>
          <a:noFill/>
          <a:ln/>
        </p:spPr>
        <p:txBody>
          <a:bodyPr wrap="non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 El valor de </a:t>
            </a:r>
            <a:r>
              <a:rPr lang="en-US" sz="942" dirty="0" err="1">
                <a:latin typeface="Noto Sans" pitchFamily="34" charset="0"/>
                <a:ea typeface="Noto Sans" pitchFamily="34" charset="-122"/>
                <a:cs typeface="Noto Sans" pitchFamily="34" charset="-120"/>
              </a:rPr>
              <a:t>los</a:t>
            </a:r>
            <a:r>
              <a:rPr lang="en-US" sz="942" dirty="0">
                <a:latin typeface="Noto Sans" pitchFamily="34" charset="0"/>
                <a:ea typeface="Noto Sans" pitchFamily="34" charset="-122"/>
                <a:cs typeface="Noto Sans" pitchFamily="34" charset="-120"/>
              </a:rPr>
              <a:t> </a:t>
            </a:r>
            <a:r>
              <a:rPr lang="en-US" sz="942" dirty="0" err="1">
                <a:latin typeface="Noto Sans" pitchFamily="34" charset="0"/>
                <a:ea typeface="Noto Sans" pitchFamily="34" charset="-122"/>
                <a:cs typeface="Noto Sans" pitchFamily="34" charset="-120"/>
              </a:rPr>
              <a:t>datos</a:t>
            </a:r>
            <a:r>
              <a:rPr lang="en-US" sz="942" dirty="0">
                <a:latin typeface="Noto Sans" pitchFamily="34" charset="0"/>
                <a:ea typeface="Noto Sans" pitchFamily="34" charset="-122"/>
                <a:cs typeface="Noto Sans" pitchFamily="34" charset="-120"/>
              </a:rPr>
              <a:t>.</a:t>
            </a:r>
            <a:endParaRPr lang="en-US" sz="942" dirty="0"/>
          </a:p>
        </p:txBody>
      </p:sp>
      <p:sp>
        <p:nvSpPr>
          <p:cNvPr id="10" name="Text 12">
            <a:extLst>
              <a:ext uri="{FF2B5EF4-FFF2-40B4-BE49-F238E27FC236}">
                <a16:creationId xmlns:a16="http://schemas.microsoft.com/office/drawing/2014/main" id="{60D96A88-205B-6110-CC18-EE34000E0E79}"/>
              </a:ext>
            </a:extLst>
          </p:cNvPr>
          <p:cNvSpPr/>
          <p:nvPr/>
        </p:nvSpPr>
        <p:spPr>
          <a:xfrm>
            <a:off x="878367" y="2431900"/>
            <a:ext cx="1796967" cy="144976"/>
          </a:xfrm>
          <a:prstGeom prst="rect">
            <a:avLst/>
          </a:prstGeom>
          <a:noFill/>
          <a:ln/>
        </p:spPr>
        <p:txBody>
          <a:bodyPr wrap="non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 Las </a:t>
            </a:r>
            <a:r>
              <a:rPr lang="en-US" sz="942" dirty="0" err="1">
                <a:latin typeface="Noto Sans" pitchFamily="34" charset="0"/>
                <a:ea typeface="Noto Sans" pitchFamily="34" charset="-122"/>
                <a:cs typeface="Noto Sans" pitchFamily="34" charset="-120"/>
              </a:rPr>
              <a:t>posibilidades</a:t>
            </a:r>
            <a:r>
              <a:rPr lang="en-US" sz="942" dirty="0">
                <a:latin typeface="Noto Sans" pitchFamily="34" charset="0"/>
                <a:ea typeface="Noto Sans" pitchFamily="34" charset="-122"/>
                <a:cs typeface="Noto Sans" pitchFamily="34" charset="-120"/>
              </a:rPr>
              <a:t> de </a:t>
            </a:r>
            <a:r>
              <a:rPr lang="en-US" sz="942" dirty="0" err="1">
                <a:latin typeface="Noto Sans" pitchFamily="34" charset="0"/>
                <a:ea typeface="Noto Sans" pitchFamily="34" charset="-122"/>
                <a:cs typeface="Noto Sans" pitchFamily="34" charset="-120"/>
              </a:rPr>
              <a:t>aplicación</a:t>
            </a:r>
            <a:r>
              <a:rPr lang="en-US" sz="942" dirty="0">
                <a:latin typeface="Noto Sans" pitchFamily="34" charset="0"/>
                <a:ea typeface="Noto Sans" pitchFamily="34" charset="-122"/>
                <a:cs typeface="Noto Sans" pitchFamily="34" charset="-120"/>
              </a:rPr>
              <a:t>.</a:t>
            </a:r>
            <a:endParaRPr lang="en-US" sz="94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57188" y="251382"/>
            <a:ext cx="7393050" cy="311624"/>
          </a:xfrm>
          <a:prstGeom prst="rect">
            <a:avLst/>
          </a:prstGeom>
          <a:noFill/>
          <a:ln/>
        </p:spPr>
        <p:txBody>
          <a:bodyPr wrap="none" lIns="0" tIns="0" rIns="0" bIns="0" rtlCol="0" anchor="ctr">
            <a:spAutoFit/>
          </a:bodyPr>
          <a:lstStyle/>
          <a:p>
            <a:pPr marL="0" indent="0">
              <a:buNone/>
            </a:pPr>
            <a:r>
              <a:rPr lang="en-US" sz="2025" b="1" dirty="0">
                <a:latin typeface="Noto Sans" pitchFamily="34" charset="0"/>
                <a:ea typeface="Noto Sans" pitchFamily="34" charset="-122"/>
                <a:cs typeface="Noto Sans" pitchFamily="34" charset="-120"/>
              </a:rPr>
              <a:t>Laboratorio 2: Visión Artificial para Optimizar la Realidad</a:t>
            </a:r>
            <a:endParaRPr lang="en-US" sz="2025" dirty="0"/>
          </a:p>
        </p:txBody>
      </p:sp>
      <p:sp>
        <p:nvSpPr>
          <p:cNvPr id="4" name="Shape 1"/>
          <p:cNvSpPr/>
          <p:nvPr/>
        </p:nvSpPr>
        <p:spPr>
          <a:xfrm>
            <a:off x="357188" y="671513"/>
            <a:ext cx="714375" cy="28575"/>
          </a:xfrm>
          <a:prstGeom prst="rect">
            <a:avLst/>
          </a:prstGeom>
          <a:solidFill>
            <a:srgbClr val="3498DB"/>
          </a:solidFill>
          <a:ln/>
        </p:spPr>
        <p:txBody>
          <a:bodyPr/>
          <a:lstStyle/>
          <a:p>
            <a:endParaRPr lang="es-PA"/>
          </a:p>
        </p:txBody>
      </p:sp>
      <p:sp>
        <p:nvSpPr>
          <p:cNvPr id="5" name="Shape 2"/>
          <p:cNvSpPr/>
          <p:nvPr/>
        </p:nvSpPr>
        <p:spPr>
          <a:xfrm>
            <a:off x="357188" y="807244"/>
            <a:ext cx="8429625" cy="192881"/>
          </a:xfrm>
          <a:prstGeom prst="roundRect">
            <a:avLst/>
          </a:prstGeom>
          <a:solidFill>
            <a:srgbClr val="3498DB"/>
          </a:solidFill>
          <a:ln/>
        </p:spPr>
        <p:txBody>
          <a:bodyPr/>
          <a:lstStyle/>
          <a:p>
            <a:endParaRPr lang="es-PA"/>
          </a:p>
        </p:txBody>
      </p:sp>
      <p:pic>
        <p:nvPicPr>
          <p:cNvPr id="6" name="Image 1" descr="preencoded.png"/>
          <p:cNvPicPr>
            <a:picLocks noChangeAspect="1"/>
          </p:cNvPicPr>
          <p:nvPr/>
        </p:nvPicPr>
        <p:blipFill>
          <a:blip r:embed="rId3"/>
          <a:stretch>
            <a:fillRect/>
          </a:stretch>
        </p:blipFill>
        <p:spPr>
          <a:xfrm>
            <a:off x="442913" y="853678"/>
            <a:ext cx="100013" cy="100013"/>
          </a:xfrm>
          <a:prstGeom prst="rect">
            <a:avLst/>
          </a:prstGeom>
        </p:spPr>
      </p:pic>
      <p:sp>
        <p:nvSpPr>
          <p:cNvPr id="7" name="Text 3"/>
          <p:cNvSpPr/>
          <p:nvPr/>
        </p:nvSpPr>
        <p:spPr>
          <a:xfrm>
            <a:off x="542925" y="847354"/>
            <a:ext cx="512961" cy="112660"/>
          </a:xfrm>
          <a:prstGeom prst="rect">
            <a:avLst/>
          </a:prstGeom>
          <a:noFill/>
          <a:ln/>
        </p:spPr>
        <p:txBody>
          <a:bodyPr wrap="none" lIns="0" tIns="0" rIns="0" bIns="0" rtlCol="0" anchor="ctr">
            <a:spAutoFit/>
          </a:bodyPr>
          <a:lstStyle/>
          <a:p>
            <a:pPr marL="0" indent="0">
              <a:buNone/>
            </a:pPr>
            <a:r>
              <a:rPr lang="en-US" sz="732" dirty="0">
                <a:latin typeface="Noto Sans" pitchFamily="34" charset="0"/>
                <a:ea typeface="Noto Sans" pitchFamily="34" charset="-122"/>
                <a:cs typeface="Noto Sans" pitchFamily="34" charset="-120"/>
              </a:rPr>
              <a:t> 20 minutos</a:t>
            </a:r>
            <a:endParaRPr lang="en-US" sz="732" dirty="0"/>
          </a:p>
        </p:txBody>
      </p:sp>
      <p:sp>
        <p:nvSpPr>
          <p:cNvPr id="8" name="Shape 4"/>
          <p:cNvSpPr/>
          <p:nvPr/>
        </p:nvSpPr>
        <p:spPr>
          <a:xfrm>
            <a:off x="357188" y="1071563"/>
            <a:ext cx="4972050" cy="1850231"/>
          </a:xfrm>
          <a:prstGeom prst="rect">
            <a:avLst/>
          </a:prstGeom>
          <a:solidFill>
            <a:srgbClr val="FFFFFF">
              <a:alpha val="10000"/>
            </a:srgbClr>
          </a:solidFill>
          <a:ln/>
        </p:spPr>
        <p:txBody>
          <a:bodyPr/>
          <a:lstStyle/>
          <a:p>
            <a:endParaRPr lang="es-PA"/>
          </a:p>
        </p:txBody>
      </p:sp>
      <p:sp>
        <p:nvSpPr>
          <p:cNvPr id="9" name="Text 5"/>
          <p:cNvSpPr/>
          <p:nvPr/>
        </p:nvSpPr>
        <p:spPr>
          <a:xfrm>
            <a:off x="464344" y="1203432"/>
            <a:ext cx="1761701" cy="207749"/>
          </a:xfrm>
          <a:prstGeom prst="rect">
            <a:avLst/>
          </a:prstGeom>
          <a:noFill/>
          <a:ln/>
        </p:spPr>
        <p:txBody>
          <a:bodyPr wrap="none" lIns="0" tIns="0" rIns="0" bIns="0" rtlCol="0" anchor="ctr">
            <a:spAutoFit/>
          </a:bodyPr>
          <a:lstStyle/>
          <a:p>
            <a:pPr marL="0" indent="0">
              <a:buNone/>
            </a:pPr>
            <a:r>
              <a:rPr lang="en-US" sz="1350" dirty="0">
                <a:latin typeface="Noto Sans" pitchFamily="34" charset="0"/>
                <a:ea typeface="Noto Sans" pitchFamily="34" charset="-122"/>
                <a:cs typeface="Noto Sans" pitchFamily="34" charset="-120"/>
              </a:rPr>
              <a:t>Demo: </a:t>
            </a:r>
            <a:r>
              <a:rPr lang="en-US" sz="1350" dirty="0">
                <a:latin typeface="Noto Sans" pitchFamily="34" charset="0"/>
                <a:ea typeface="Noto Sans" pitchFamily="34" charset="-122"/>
                <a:cs typeface="Noto Sans" pitchFamily="34" charset="-120"/>
                <a:hlinkClick r:id="rId4"/>
              </a:rPr>
              <a:t>CNN Explainer</a:t>
            </a:r>
            <a:endParaRPr lang="en-US" sz="1350" dirty="0"/>
          </a:p>
        </p:txBody>
      </p:sp>
      <p:sp>
        <p:nvSpPr>
          <p:cNvPr id="10" name="Text 6"/>
          <p:cNvSpPr/>
          <p:nvPr/>
        </p:nvSpPr>
        <p:spPr>
          <a:xfrm>
            <a:off x="464344" y="1598099"/>
            <a:ext cx="4757738" cy="289951"/>
          </a:xfrm>
          <a:prstGeom prst="rect">
            <a:avLst/>
          </a:prstGeom>
          <a:noFill/>
          <a:ln/>
        </p:spPr>
        <p:txBody>
          <a:bodyPr wrap="squar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Tema para Gerencia: "Inteligencia Operativa: Poniendo 'Ojos Digitales' en Nuestra Cadena de Valor."</a:t>
            </a:r>
            <a:endParaRPr lang="en-US" sz="942" dirty="0"/>
          </a:p>
        </p:txBody>
      </p:sp>
      <p:sp>
        <p:nvSpPr>
          <p:cNvPr id="11" name="Shape 7"/>
          <p:cNvSpPr/>
          <p:nvPr/>
        </p:nvSpPr>
        <p:spPr>
          <a:xfrm>
            <a:off x="464344" y="2000250"/>
            <a:ext cx="171450" cy="171450"/>
          </a:xfrm>
          <a:prstGeom prst="ellipse">
            <a:avLst/>
          </a:prstGeom>
          <a:solidFill>
            <a:srgbClr val="3498DB"/>
          </a:solidFill>
          <a:ln/>
        </p:spPr>
        <p:txBody>
          <a:bodyPr/>
          <a:lstStyle/>
          <a:p>
            <a:endParaRPr lang="es-PA"/>
          </a:p>
        </p:txBody>
      </p:sp>
      <p:sp>
        <p:nvSpPr>
          <p:cNvPr id="12" name="Text 8"/>
          <p:cNvSpPr/>
          <p:nvPr/>
        </p:nvSpPr>
        <p:spPr>
          <a:xfrm>
            <a:off x="520413" y="2021566"/>
            <a:ext cx="59311" cy="128818"/>
          </a:xfrm>
          <a:prstGeom prst="rect">
            <a:avLst/>
          </a:prstGeom>
          <a:noFill/>
          <a:ln/>
        </p:spPr>
        <p:txBody>
          <a:bodyPr wrap="none" lIns="0" tIns="0" rIns="0" bIns="0" rtlCol="0" anchor="ctr">
            <a:spAutoFit/>
          </a:bodyPr>
          <a:lstStyle/>
          <a:p>
            <a:pPr marL="0" indent="0" algn="ctr">
              <a:buNone/>
            </a:pPr>
            <a:r>
              <a:rPr lang="en-US" sz="837" dirty="0">
                <a:latin typeface="Noto Sans" pitchFamily="34" charset="0"/>
                <a:ea typeface="Noto Sans" pitchFamily="34" charset="-122"/>
                <a:cs typeface="Noto Sans" pitchFamily="34" charset="-120"/>
              </a:rPr>
              <a:t>1</a:t>
            </a:r>
            <a:endParaRPr lang="en-US" sz="837" dirty="0"/>
          </a:p>
        </p:txBody>
      </p:sp>
      <p:sp>
        <p:nvSpPr>
          <p:cNvPr id="13" name="Text 9"/>
          <p:cNvSpPr/>
          <p:nvPr/>
        </p:nvSpPr>
        <p:spPr>
          <a:xfrm>
            <a:off x="707231" y="2027774"/>
            <a:ext cx="3763851" cy="144976"/>
          </a:xfrm>
          <a:prstGeom prst="rect">
            <a:avLst/>
          </a:prstGeom>
          <a:noFill/>
          <a:ln/>
        </p:spPr>
        <p:txBody>
          <a:bodyPr wrap="non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La IA descompone la imagen en características (bordes y texturas)</a:t>
            </a:r>
            <a:endParaRPr lang="en-US" sz="942" dirty="0"/>
          </a:p>
        </p:txBody>
      </p:sp>
      <p:sp>
        <p:nvSpPr>
          <p:cNvPr id="14" name="Shape 10"/>
          <p:cNvSpPr/>
          <p:nvPr/>
        </p:nvSpPr>
        <p:spPr>
          <a:xfrm>
            <a:off x="464344" y="2271713"/>
            <a:ext cx="171450" cy="171450"/>
          </a:xfrm>
          <a:prstGeom prst="ellipse">
            <a:avLst/>
          </a:prstGeom>
          <a:solidFill>
            <a:srgbClr val="3498DB"/>
          </a:solidFill>
          <a:ln/>
        </p:spPr>
        <p:txBody>
          <a:bodyPr/>
          <a:lstStyle/>
          <a:p>
            <a:endParaRPr lang="es-PA"/>
          </a:p>
        </p:txBody>
      </p:sp>
      <p:sp>
        <p:nvSpPr>
          <p:cNvPr id="15" name="Text 11"/>
          <p:cNvSpPr/>
          <p:nvPr/>
        </p:nvSpPr>
        <p:spPr>
          <a:xfrm>
            <a:off x="520413" y="2293029"/>
            <a:ext cx="59311" cy="128818"/>
          </a:xfrm>
          <a:prstGeom prst="rect">
            <a:avLst/>
          </a:prstGeom>
          <a:noFill/>
          <a:ln/>
        </p:spPr>
        <p:txBody>
          <a:bodyPr wrap="none" lIns="0" tIns="0" rIns="0" bIns="0" rtlCol="0" anchor="ctr">
            <a:spAutoFit/>
          </a:bodyPr>
          <a:lstStyle/>
          <a:p>
            <a:pPr marL="0" indent="0" algn="ctr">
              <a:buNone/>
            </a:pPr>
            <a:r>
              <a:rPr lang="en-US" sz="837" dirty="0">
                <a:latin typeface="Noto Sans" pitchFamily="34" charset="0"/>
                <a:ea typeface="Noto Sans" pitchFamily="34" charset="-122"/>
                <a:cs typeface="Noto Sans" pitchFamily="34" charset="-120"/>
              </a:rPr>
              <a:t>2</a:t>
            </a:r>
            <a:endParaRPr lang="en-US" sz="837" dirty="0"/>
          </a:p>
        </p:txBody>
      </p:sp>
      <p:sp>
        <p:nvSpPr>
          <p:cNvPr id="16" name="Text 12"/>
          <p:cNvSpPr/>
          <p:nvPr/>
        </p:nvSpPr>
        <p:spPr>
          <a:xfrm>
            <a:off x="707231" y="2299237"/>
            <a:ext cx="2774799" cy="144976"/>
          </a:xfrm>
          <a:prstGeom prst="rect">
            <a:avLst/>
          </a:prstGeom>
          <a:noFill/>
          <a:ln/>
        </p:spPr>
        <p:txBody>
          <a:bodyPr wrap="non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Une características para identificar componentes</a:t>
            </a:r>
            <a:endParaRPr lang="en-US" sz="942" dirty="0"/>
          </a:p>
        </p:txBody>
      </p:sp>
      <p:sp>
        <p:nvSpPr>
          <p:cNvPr id="17" name="Shape 13"/>
          <p:cNvSpPr/>
          <p:nvPr/>
        </p:nvSpPr>
        <p:spPr>
          <a:xfrm>
            <a:off x="464344" y="2543175"/>
            <a:ext cx="171450" cy="171450"/>
          </a:xfrm>
          <a:prstGeom prst="ellipse">
            <a:avLst/>
          </a:prstGeom>
          <a:solidFill>
            <a:srgbClr val="3498DB"/>
          </a:solidFill>
          <a:ln/>
        </p:spPr>
        <p:txBody>
          <a:bodyPr/>
          <a:lstStyle/>
          <a:p>
            <a:endParaRPr lang="es-PA"/>
          </a:p>
        </p:txBody>
      </p:sp>
      <p:sp>
        <p:nvSpPr>
          <p:cNvPr id="18" name="Text 14"/>
          <p:cNvSpPr/>
          <p:nvPr/>
        </p:nvSpPr>
        <p:spPr>
          <a:xfrm>
            <a:off x="520413" y="2564491"/>
            <a:ext cx="59311" cy="128818"/>
          </a:xfrm>
          <a:prstGeom prst="rect">
            <a:avLst/>
          </a:prstGeom>
          <a:noFill/>
          <a:ln/>
        </p:spPr>
        <p:txBody>
          <a:bodyPr wrap="none" lIns="0" tIns="0" rIns="0" bIns="0" rtlCol="0" anchor="ctr">
            <a:spAutoFit/>
          </a:bodyPr>
          <a:lstStyle/>
          <a:p>
            <a:pPr marL="0" indent="0" algn="ctr">
              <a:buNone/>
            </a:pPr>
            <a:r>
              <a:rPr lang="en-US" sz="837" dirty="0">
                <a:latin typeface="Noto Sans" pitchFamily="34" charset="0"/>
                <a:ea typeface="Noto Sans" pitchFamily="34" charset="-122"/>
                <a:cs typeface="Noto Sans" pitchFamily="34" charset="-120"/>
              </a:rPr>
              <a:t>3</a:t>
            </a:r>
            <a:endParaRPr lang="en-US" sz="837" dirty="0"/>
          </a:p>
        </p:txBody>
      </p:sp>
      <p:sp>
        <p:nvSpPr>
          <p:cNvPr id="19" name="Text 15"/>
          <p:cNvSpPr/>
          <p:nvPr/>
        </p:nvSpPr>
        <p:spPr>
          <a:xfrm>
            <a:off x="707231" y="2570699"/>
            <a:ext cx="3093796" cy="144976"/>
          </a:xfrm>
          <a:prstGeom prst="rect">
            <a:avLst/>
          </a:prstGeom>
          <a:noFill/>
          <a:ln/>
        </p:spPr>
        <p:txBody>
          <a:bodyPr wrap="non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Reconoce el objeto completo (como un producto final)</a:t>
            </a:r>
            <a:endParaRPr lang="en-US" sz="942" dirty="0"/>
          </a:p>
        </p:txBody>
      </p:sp>
      <p:sp>
        <p:nvSpPr>
          <p:cNvPr id="20" name="Shape 16"/>
          <p:cNvSpPr/>
          <p:nvPr/>
        </p:nvSpPr>
        <p:spPr>
          <a:xfrm>
            <a:off x="357188" y="3028950"/>
            <a:ext cx="4972050" cy="1750219"/>
          </a:xfrm>
          <a:prstGeom prst="rect">
            <a:avLst/>
          </a:prstGeom>
          <a:solidFill>
            <a:srgbClr val="FFFFFF">
              <a:alpha val="10000"/>
            </a:srgbClr>
          </a:solidFill>
          <a:ln/>
        </p:spPr>
        <p:txBody>
          <a:bodyPr/>
          <a:lstStyle/>
          <a:p>
            <a:endParaRPr lang="es-PA"/>
          </a:p>
        </p:txBody>
      </p:sp>
      <p:sp>
        <p:nvSpPr>
          <p:cNvPr id="21" name="Text 17"/>
          <p:cNvSpPr/>
          <p:nvPr/>
        </p:nvSpPr>
        <p:spPr>
          <a:xfrm>
            <a:off x="464344" y="3160819"/>
            <a:ext cx="2830903" cy="207749"/>
          </a:xfrm>
          <a:prstGeom prst="rect">
            <a:avLst/>
          </a:prstGeom>
          <a:noFill/>
          <a:ln/>
        </p:spPr>
        <p:txBody>
          <a:bodyPr wrap="none" lIns="0" tIns="0" rIns="0" bIns="0" rtlCol="0" anchor="ctr">
            <a:spAutoFit/>
          </a:bodyPr>
          <a:lstStyle/>
          <a:p>
            <a:pPr marL="0" indent="0">
              <a:buNone/>
            </a:pPr>
            <a:r>
              <a:rPr lang="en-US" sz="1350" dirty="0">
                <a:latin typeface="Noto Sans" pitchFamily="34" charset="0"/>
                <a:ea typeface="Noto Sans" pitchFamily="34" charset="-122"/>
                <a:cs typeface="Noto Sans" pitchFamily="34" charset="-120"/>
              </a:rPr>
              <a:t>Taller Práctico (Trabajo en Grupos)</a:t>
            </a:r>
            <a:endParaRPr lang="en-US" sz="1350" dirty="0"/>
          </a:p>
        </p:txBody>
      </p:sp>
      <p:sp>
        <p:nvSpPr>
          <p:cNvPr id="22" name="Text 18"/>
          <p:cNvSpPr/>
          <p:nvPr/>
        </p:nvSpPr>
        <p:spPr>
          <a:xfrm>
            <a:off x="464344" y="3555487"/>
            <a:ext cx="4757738" cy="289951"/>
          </a:xfrm>
          <a:prstGeom prst="rect">
            <a:avLst/>
          </a:prstGeom>
          <a:noFill/>
          <a:ln/>
        </p:spPr>
        <p:txBody>
          <a:bodyPr wrap="squar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Instrucción: "Vamos a dividirnos en 2 o 3 grupos. Cada grupo se enfocará en un área de la empresa."</a:t>
            </a:r>
            <a:endParaRPr lang="en-US" sz="942" dirty="0"/>
          </a:p>
        </p:txBody>
      </p:sp>
      <p:pic>
        <p:nvPicPr>
          <p:cNvPr id="23" name="Image 2" descr="preencoded.png"/>
          <p:cNvPicPr>
            <a:picLocks noChangeAspect="1"/>
          </p:cNvPicPr>
          <p:nvPr/>
        </p:nvPicPr>
        <p:blipFill>
          <a:blip r:embed="rId5"/>
          <a:stretch>
            <a:fillRect/>
          </a:stretch>
        </p:blipFill>
        <p:spPr>
          <a:xfrm>
            <a:off x="464344" y="3986213"/>
            <a:ext cx="178594" cy="142875"/>
          </a:xfrm>
          <a:prstGeom prst="rect">
            <a:avLst/>
          </a:prstGeom>
        </p:spPr>
      </p:pic>
      <p:sp>
        <p:nvSpPr>
          <p:cNvPr id="24" name="Text 19"/>
          <p:cNvSpPr/>
          <p:nvPr/>
        </p:nvSpPr>
        <p:spPr>
          <a:xfrm>
            <a:off x="714375" y="3985162"/>
            <a:ext cx="1867499" cy="144976"/>
          </a:xfrm>
          <a:prstGeom prst="rect">
            <a:avLst/>
          </a:prstGeom>
          <a:noFill/>
          <a:ln/>
        </p:spPr>
        <p:txBody>
          <a:bodyPr wrap="non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Grupo 1: Operaciones y Logística</a:t>
            </a:r>
            <a:endParaRPr lang="en-US" sz="942" dirty="0"/>
          </a:p>
        </p:txBody>
      </p:sp>
      <p:pic>
        <p:nvPicPr>
          <p:cNvPr id="25" name="Image 3" descr="preencoded.png"/>
          <p:cNvPicPr>
            <a:picLocks noChangeAspect="1"/>
          </p:cNvPicPr>
          <p:nvPr/>
        </p:nvPicPr>
        <p:blipFill>
          <a:blip r:embed="rId5"/>
          <a:stretch>
            <a:fillRect/>
          </a:stretch>
        </p:blipFill>
        <p:spPr>
          <a:xfrm>
            <a:off x="464344" y="4243388"/>
            <a:ext cx="178594" cy="142875"/>
          </a:xfrm>
          <a:prstGeom prst="rect">
            <a:avLst/>
          </a:prstGeom>
        </p:spPr>
      </p:pic>
      <p:sp>
        <p:nvSpPr>
          <p:cNvPr id="26" name="Text 20"/>
          <p:cNvSpPr/>
          <p:nvPr/>
        </p:nvSpPr>
        <p:spPr>
          <a:xfrm>
            <a:off x="714375" y="4242337"/>
            <a:ext cx="1614224" cy="144976"/>
          </a:xfrm>
          <a:prstGeom prst="rect">
            <a:avLst/>
          </a:prstGeom>
          <a:noFill/>
          <a:ln/>
        </p:spPr>
        <p:txBody>
          <a:bodyPr wrap="non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Grupo 2: Comercial y Cliente</a:t>
            </a:r>
            <a:endParaRPr lang="en-US" sz="942" dirty="0"/>
          </a:p>
        </p:txBody>
      </p:sp>
      <p:pic>
        <p:nvPicPr>
          <p:cNvPr id="27" name="Image 4" descr="preencoded.png"/>
          <p:cNvPicPr>
            <a:picLocks noChangeAspect="1"/>
          </p:cNvPicPr>
          <p:nvPr/>
        </p:nvPicPr>
        <p:blipFill>
          <a:blip r:embed="rId5"/>
          <a:stretch>
            <a:fillRect/>
          </a:stretch>
        </p:blipFill>
        <p:spPr>
          <a:xfrm>
            <a:off x="464344" y="4500563"/>
            <a:ext cx="178594" cy="142875"/>
          </a:xfrm>
          <a:prstGeom prst="rect">
            <a:avLst/>
          </a:prstGeom>
        </p:spPr>
      </p:pic>
      <p:sp>
        <p:nvSpPr>
          <p:cNvPr id="28" name="Text 21"/>
          <p:cNvSpPr/>
          <p:nvPr/>
        </p:nvSpPr>
        <p:spPr>
          <a:xfrm>
            <a:off x="714375" y="4499512"/>
            <a:ext cx="1944443" cy="144976"/>
          </a:xfrm>
          <a:prstGeom prst="rect">
            <a:avLst/>
          </a:prstGeom>
          <a:noFill/>
          <a:ln/>
        </p:spPr>
        <p:txBody>
          <a:bodyPr wrap="non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Grupo 3: Administración y Riesgos</a:t>
            </a:r>
            <a:endParaRPr lang="en-US" sz="942" dirty="0"/>
          </a:p>
        </p:txBody>
      </p:sp>
      <p:pic>
        <p:nvPicPr>
          <p:cNvPr id="29" name="Image 5" descr="preencoded.png"/>
          <p:cNvPicPr>
            <a:picLocks noChangeAspect="1"/>
          </p:cNvPicPr>
          <p:nvPr/>
        </p:nvPicPr>
        <p:blipFill>
          <a:blip r:embed="rId6"/>
          <a:stretch>
            <a:fillRect/>
          </a:stretch>
        </p:blipFill>
        <p:spPr>
          <a:xfrm>
            <a:off x="5472113" y="1178719"/>
            <a:ext cx="3314700" cy="1785938"/>
          </a:xfrm>
          <a:prstGeom prst="rect">
            <a:avLst/>
          </a:prstGeom>
        </p:spPr>
      </p:pic>
      <p:sp>
        <p:nvSpPr>
          <p:cNvPr id="30" name="Shape 22"/>
          <p:cNvSpPr/>
          <p:nvPr/>
        </p:nvSpPr>
        <p:spPr>
          <a:xfrm>
            <a:off x="5472113" y="3071813"/>
            <a:ext cx="3314700" cy="1643063"/>
          </a:xfrm>
          <a:prstGeom prst="rect">
            <a:avLst/>
          </a:prstGeom>
          <a:solidFill>
            <a:srgbClr val="FFFFFF">
              <a:alpha val="10000"/>
            </a:srgbClr>
          </a:solidFill>
          <a:ln/>
        </p:spPr>
        <p:txBody>
          <a:bodyPr/>
          <a:lstStyle/>
          <a:p>
            <a:endParaRPr lang="es-PA"/>
          </a:p>
        </p:txBody>
      </p:sp>
      <p:sp>
        <p:nvSpPr>
          <p:cNvPr id="31" name="Text 23"/>
          <p:cNvSpPr/>
          <p:nvPr/>
        </p:nvSpPr>
        <p:spPr>
          <a:xfrm>
            <a:off x="5579269" y="3198511"/>
            <a:ext cx="1652697" cy="160941"/>
          </a:xfrm>
          <a:prstGeom prst="rect">
            <a:avLst/>
          </a:prstGeom>
          <a:noFill/>
          <a:ln/>
        </p:spPr>
        <p:txBody>
          <a:bodyPr wrap="none" lIns="0" tIns="0" rIns="0" bIns="0" rtlCol="0" anchor="ctr">
            <a:spAutoFit/>
          </a:bodyPr>
          <a:lstStyle/>
          <a:p>
            <a:pPr marL="0" indent="0">
              <a:buNone/>
            </a:pPr>
            <a:r>
              <a:rPr lang="en-US" sz="1046" b="1" dirty="0">
                <a:latin typeface="Noto Sans" pitchFamily="34" charset="0"/>
                <a:ea typeface="Noto Sans" pitchFamily="34" charset="-122"/>
                <a:cs typeface="Noto Sans" pitchFamily="34" charset="-120"/>
              </a:rPr>
              <a:t>Tarea del Grupo (10 min)</a:t>
            </a:r>
            <a:endParaRPr lang="en-US" sz="1046" dirty="0"/>
          </a:p>
        </p:txBody>
      </p:sp>
      <p:sp>
        <p:nvSpPr>
          <p:cNvPr id="32" name="Text 24"/>
          <p:cNvSpPr/>
          <p:nvPr/>
        </p:nvSpPr>
        <p:spPr>
          <a:xfrm>
            <a:off x="5579269" y="3478776"/>
            <a:ext cx="3100388" cy="257635"/>
          </a:xfrm>
          <a:prstGeom prst="rect">
            <a:avLst/>
          </a:prstGeom>
          <a:noFill/>
          <a:ln/>
        </p:spPr>
        <p:txBody>
          <a:bodyPr wrap="square" lIns="0" tIns="0" rIns="0" bIns="0" rtlCol="0" anchor="ctr">
            <a:spAutoFit/>
          </a:bodyPr>
          <a:lstStyle/>
          <a:p>
            <a:pPr marL="0" indent="0">
              <a:buNone/>
            </a:pPr>
            <a:r>
              <a:rPr lang="en-US" sz="837" dirty="0">
                <a:latin typeface="Noto Sans" pitchFamily="34" charset="0"/>
                <a:ea typeface="Noto Sans" pitchFamily="34" charset="-122"/>
                <a:cs typeface="Noto Sans" pitchFamily="34" charset="-120"/>
              </a:rPr>
              <a:t>Dentro de su área de enfoque, diseñen una solución de 'visión artificial':</a:t>
            </a:r>
            <a:endParaRPr lang="en-US" sz="837" dirty="0"/>
          </a:p>
        </p:txBody>
      </p:sp>
      <p:pic>
        <p:nvPicPr>
          <p:cNvPr id="33" name="Image 6" descr="preencoded.png"/>
          <p:cNvPicPr>
            <a:picLocks noChangeAspect="1"/>
          </p:cNvPicPr>
          <p:nvPr/>
        </p:nvPicPr>
        <p:blipFill>
          <a:blip r:embed="rId7"/>
          <a:stretch>
            <a:fillRect/>
          </a:stretch>
        </p:blipFill>
        <p:spPr>
          <a:xfrm>
            <a:off x="5579269" y="3864769"/>
            <a:ext cx="114300" cy="114300"/>
          </a:xfrm>
          <a:prstGeom prst="rect">
            <a:avLst/>
          </a:prstGeom>
        </p:spPr>
      </p:pic>
      <p:sp>
        <p:nvSpPr>
          <p:cNvPr id="34" name="Text 25"/>
          <p:cNvSpPr/>
          <p:nvPr/>
        </p:nvSpPr>
        <p:spPr>
          <a:xfrm>
            <a:off x="5750719" y="3856617"/>
            <a:ext cx="1312860" cy="128818"/>
          </a:xfrm>
          <a:prstGeom prst="rect">
            <a:avLst/>
          </a:prstGeom>
          <a:noFill/>
          <a:ln/>
        </p:spPr>
        <p:txBody>
          <a:bodyPr wrap="none" lIns="0" tIns="0" rIns="0" bIns="0" rtlCol="0" anchor="ctr">
            <a:spAutoFit/>
          </a:bodyPr>
          <a:lstStyle/>
          <a:p>
            <a:pPr marL="0" indent="0" algn="l">
              <a:buNone/>
            </a:pPr>
            <a:r>
              <a:rPr lang="en-US" sz="837" dirty="0">
                <a:latin typeface="Noto Sans" pitchFamily="34" charset="0"/>
                <a:ea typeface="Noto Sans" pitchFamily="34" charset="-122"/>
                <a:cs typeface="Noto Sans" pitchFamily="34" charset="-120"/>
              </a:rPr>
              <a:t> ¿Qué problema resuelve?</a:t>
            </a:r>
            <a:endParaRPr lang="en-US" sz="837" dirty="0"/>
          </a:p>
        </p:txBody>
      </p:sp>
      <p:pic>
        <p:nvPicPr>
          <p:cNvPr id="35" name="Image 7" descr="preencoded.png"/>
          <p:cNvPicPr>
            <a:picLocks noChangeAspect="1"/>
          </p:cNvPicPr>
          <p:nvPr/>
        </p:nvPicPr>
        <p:blipFill>
          <a:blip r:embed="rId8"/>
          <a:stretch>
            <a:fillRect/>
          </a:stretch>
        </p:blipFill>
        <p:spPr>
          <a:xfrm>
            <a:off x="5579269" y="4064794"/>
            <a:ext cx="114300" cy="114300"/>
          </a:xfrm>
          <a:prstGeom prst="rect">
            <a:avLst/>
          </a:prstGeom>
        </p:spPr>
      </p:pic>
      <p:sp>
        <p:nvSpPr>
          <p:cNvPr id="36" name="Text 26"/>
          <p:cNvSpPr/>
          <p:nvPr/>
        </p:nvSpPr>
        <p:spPr>
          <a:xfrm>
            <a:off x="5750719" y="4056642"/>
            <a:ext cx="1477969" cy="128818"/>
          </a:xfrm>
          <a:prstGeom prst="rect">
            <a:avLst/>
          </a:prstGeom>
          <a:noFill/>
          <a:ln/>
        </p:spPr>
        <p:txBody>
          <a:bodyPr wrap="none" lIns="0" tIns="0" rIns="0" bIns="0" rtlCol="0" anchor="ctr">
            <a:spAutoFit/>
          </a:bodyPr>
          <a:lstStyle/>
          <a:p>
            <a:pPr marL="0" indent="0" algn="l">
              <a:buNone/>
            </a:pPr>
            <a:r>
              <a:rPr lang="en-US" sz="837" dirty="0">
                <a:latin typeface="Noto Sans" pitchFamily="34" charset="0"/>
                <a:ea typeface="Noto Sans" pitchFamily="34" charset="-122"/>
                <a:cs typeface="Noto Sans" pitchFamily="34" charset="-120"/>
              </a:rPr>
              <a:t> ¿Dónde pondrían la cámara?</a:t>
            </a:r>
            <a:endParaRPr lang="en-US" sz="837" dirty="0"/>
          </a:p>
        </p:txBody>
      </p:sp>
      <p:pic>
        <p:nvPicPr>
          <p:cNvPr id="37" name="Image 8" descr="preencoded.png"/>
          <p:cNvPicPr>
            <a:picLocks noChangeAspect="1"/>
          </p:cNvPicPr>
          <p:nvPr/>
        </p:nvPicPr>
        <p:blipFill>
          <a:blip r:embed="rId9"/>
          <a:stretch>
            <a:fillRect/>
          </a:stretch>
        </p:blipFill>
        <p:spPr>
          <a:xfrm>
            <a:off x="5579269" y="4264819"/>
            <a:ext cx="142875" cy="114300"/>
          </a:xfrm>
          <a:prstGeom prst="rect">
            <a:avLst/>
          </a:prstGeom>
        </p:spPr>
      </p:pic>
      <p:sp>
        <p:nvSpPr>
          <p:cNvPr id="38" name="Text 27"/>
          <p:cNvSpPr/>
          <p:nvPr/>
        </p:nvSpPr>
        <p:spPr>
          <a:xfrm>
            <a:off x="5779294" y="4256667"/>
            <a:ext cx="1511632" cy="128818"/>
          </a:xfrm>
          <a:prstGeom prst="rect">
            <a:avLst/>
          </a:prstGeom>
          <a:noFill/>
          <a:ln/>
        </p:spPr>
        <p:txBody>
          <a:bodyPr wrap="none" lIns="0" tIns="0" rIns="0" bIns="0" rtlCol="0" anchor="ctr">
            <a:spAutoFit/>
          </a:bodyPr>
          <a:lstStyle/>
          <a:p>
            <a:pPr marL="0" indent="0" algn="l">
              <a:buNone/>
            </a:pPr>
            <a:r>
              <a:rPr lang="en-US" sz="837" dirty="0">
                <a:latin typeface="Noto Sans" pitchFamily="34" charset="0"/>
                <a:ea typeface="Noto Sans" pitchFamily="34" charset="-122"/>
                <a:cs typeface="Noto Sans" pitchFamily="34" charset="-120"/>
              </a:rPr>
              <a:t> ¿Qué decisión automatizaría?</a:t>
            </a:r>
            <a:endParaRPr lang="en-US" sz="837" dirty="0"/>
          </a:p>
        </p:txBody>
      </p:sp>
      <p:pic>
        <p:nvPicPr>
          <p:cNvPr id="39" name="Image 9" descr="preencoded.png"/>
          <p:cNvPicPr>
            <a:picLocks noChangeAspect="1"/>
          </p:cNvPicPr>
          <p:nvPr/>
        </p:nvPicPr>
        <p:blipFill>
          <a:blip r:embed="rId10"/>
          <a:stretch>
            <a:fillRect/>
          </a:stretch>
        </p:blipFill>
        <p:spPr>
          <a:xfrm>
            <a:off x="5579269" y="4464844"/>
            <a:ext cx="114300" cy="114300"/>
          </a:xfrm>
          <a:prstGeom prst="rect">
            <a:avLst/>
          </a:prstGeom>
        </p:spPr>
      </p:pic>
      <p:sp>
        <p:nvSpPr>
          <p:cNvPr id="40" name="Text 28"/>
          <p:cNvSpPr/>
          <p:nvPr/>
        </p:nvSpPr>
        <p:spPr>
          <a:xfrm>
            <a:off x="5750719" y="4456692"/>
            <a:ext cx="1803379" cy="128818"/>
          </a:xfrm>
          <a:prstGeom prst="rect">
            <a:avLst/>
          </a:prstGeom>
          <a:noFill/>
          <a:ln/>
        </p:spPr>
        <p:txBody>
          <a:bodyPr wrap="none" lIns="0" tIns="0" rIns="0" bIns="0" rtlCol="0" anchor="ctr">
            <a:spAutoFit/>
          </a:bodyPr>
          <a:lstStyle/>
          <a:p>
            <a:pPr marL="0" indent="0" algn="l">
              <a:buNone/>
            </a:pPr>
            <a:r>
              <a:rPr lang="en-US" sz="837" dirty="0">
                <a:latin typeface="Noto Sans" pitchFamily="34" charset="0"/>
                <a:ea typeface="Noto Sans" pitchFamily="34" charset="-122"/>
                <a:cs typeface="Noto Sans" pitchFamily="34" charset="-120"/>
              </a:rPr>
              <a:t> ¿Cuál es el beneficio medible (KPI)?</a:t>
            </a:r>
            <a:endParaRPr lang="en-US" sz="83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57188" y="251382"/>
            <a:ext cx="6572312" cy="311624"/>
          </a:xfrm>
          <a:prstGeom prst="rect">
            <a:avLst/>
          </a:prstGeom>
          <a:noFill/>
          <a:ln/>
        </p:spPr>
        <p:txBody>
          <a:bodyPr wrap="none" lIns="0" tIns="0" rIns="0" bIns="0" rtlCol="0" anchor="ctr">
            <a:spAutoFit/>
          </a:bodyPr>
          <a:lstStyle/>
          <a:p>
            <a:pPr marL="0" indent="0">
              <a:buNone/>
            </a:pPr>
            <a:r>
              <a:rPr lang="en-US" sz="2025" b="1" dirty="0">
                <a:latin typeface="Noto Sans" pitchFamily="34" charset="0"/>
                <a:ea typeface="Noto Sans" pitchFamily="34" charset="-122"/>
                <a:cs typeface="Noto Sans" pitchFamily="34" charset="-120"/>
              </a:rPr>
              <a:t>Laboratorio 3: El Lenguaje como Activo Estratégico</a:t>
            </a:r>
            <a:endParaRPr lang="en-US" sz="2025" dirty="0"/>
          </a:p>
        </p:txBody>
      </p:sp>
      <p:sp>
        <p:nvSpPr>
          <p:cNvPr id="4" name="Shape 1"/>
          <p:cNvSpPr/>
          <p:nvPr/>
        </p:nvSpPr>
        <p:spPr>
          <a:xfrm>
            <a:off x="357188" y="671513"/>
            <a:ext cx="714375" cy="28575"/>
          </a:xfrm>
          <a:prstGeom prst="rect">
            <a:avLst/>
          </a:prstGeom>
          <a:solidFill>
            <a:srgbClr val="3498DB"/>
          </a:solidFill>
          <a:ln/>
        </p:spPr>
        <p:txBody>
          <a:bodyPr/>
          <a:lstStyle/>
          <a:p>
            <a:endParaRPr lang="es-PA"/>
          </a:p>
        </p:txBody>
      </p:sp>
      <p:sp>
        <p:nvSpPr>
          <p:cNvPr id="5" name="Shape 2"/>
          <p:cNvSpPr/>
          <p:nvPr/>
        </p:nvSpPr>
        <p:spPr>
          <a:xfrm>
            <a:off x="357188" y="807244"/>
            <a:ext cx="8429625" cy="192881"/>
          </a:xfrm>
          <a:prstGeom prst="roundRect">
            <a:avLst/>
          </a:prstGeom>
          <a:solidFill>
            <a:srgbClr val="3498DB"/>
          </a:solidFill>
          <a:ln/>
        </p:spPr>
        <p:txBody>
          <a:bodyPr/>
          <a:lstStyle/>
          <a:p>
            <a:endParaRPr lang="es-PA"/>
          </a:p>
        </p:txBody>
      </p:sp>
      <p:pic>
        <p:nvPicPr>
          <p:cNvPr id="6" name="Image 1" descr="preencoded.png"/>
          <p:cNvPicPr>
            <a:picLocks noChangeAspect="1"/>
          </p:cNvPicPr>
          <p:nvPr/>
        </p:nvPicPr>
        <p:blipFill>
          <a:blip r:embed="rId3"/>
          <a:stretch>
            <a:fillRect/>
          </a:stretch>
        </p:blipFill>
        <p:spPr>
          <a:xfrm>
            <a:off x="442913" y="853678"/>
            <a:ext cx="100013" cy="100013"/>
          </a:xfrm>
          <a:prstGeom prst="rect">
            <a:avLst/>
          </a:prstGeom>
        </p:spPr>
      </p:pic>
      <p:sp>
        <p:nvSpPr>
          <p:cNvPr id="7" name="Text 3"/>
          <p:cNvSpPr/>
          <p:nvPr/>
        </p:nvSpPr>
        <p:spPr>
          <a:xfrm>
            <a:off x="542925" y="847354"/>
            <a:ext cx="512961" cy="112660"/>
          </a:xfrm>
          <a:prstGeom prst="rect">
            <a:avLst/>
          </a:prstGeom>
          <a:noFill/>
          <a:ln/>
        </p:spPr>
        <p:txBody>
          <a:bodyPr wrap="none" lIns="0" tIns="0" rIns="0" bIns="0" rtlCol="0" anchor="ctr">
            <a:spAutoFit/>
          </a:bodyPr>
          <a:lstStyle/>
          <a:p>
            <a:pPr marL="0" indent="0">
              <a:buNone/>
            </a:pPr>
            <a:r>
              <a:rPr lang="en-US" sz="732" dirty="0">
                <a:latin typeface="Noto Sans" pitchFamily="34" charset="0"/>
                <a:ea typeface="Noto Sans" pitchFamily="34" charset="-122"/>
                <a:cs typeface="Noto Sans" pitchFamily="34" charset="-120"/>
              </a:rPr>
              <a:t> 20 minutos</a:t>
            </a:r>
            <a:endParaRPr lang="en-US" sz="732" dirty="0"/>
          </a:p>
        </p:txBody>
      </p:sp>
      <p:sp>
        <p:nvSpPr>
          <p:cNvPr id="9" name="Text 5"/>
          <p:cNvSpPr/>
          <p:nvPr/>
        </p:nvSpPr>
        <p:spPr>
          <a:xfrm>
            <a:off x="464344" y="1203432"/>
            <a:ext cx="2414122" cy="207749"/>
          </a:xfrm>
          <a:prstGeom prst="rect">
            <a:avLst/>
          </a:prstGeom>
          <a:noFill/>
          <a:ln/>
        </p:spPr>
        <p:txBody>
          <a:bodyPr wrap="none" lIns="0" tIns="0" rIns="0" bIns="0" rtlCol="0" anchor="ctr">
            <a:spAutoFit/>
          </a:bodyPr>
          <a:lstStyle/>
          <a:p>
            <a:pPr marL="0" indent="0">
              <a:buNone/>
            </a:pPr>
            <a:r>
              <a:rPr lang="en-US" sz="1350" dirty="0">
                <a:latin typeface="Noto Sans" pitchFamily="34" charset="0"/>
                <a:ea typeface="Noto Sans" pitchFamily="34" charset="-122"/>
                <a:cs typeface="Noto Sans" pitchFamily="34" charset="-120"/>
              </a:rPr>
              <a:t>Demo: </a:t>
            </a:r>
            <a:r>
              <a:rPr lang="en-US" sz="1350" dirty="0">
                <a:latin typeface="Noto Sans" pitchFamily="34" charset="0"/>
                <a:ea typeface="Noto Sans" pitchFamily="34" charset="-122"/>
                <a:cs typeface="Noto Sans" pitchFamily="34" charset="-120"/>
                <a:hlinkClick r:id="rId4"/>
              </a:rPr>
              <a:t>Transformer Explainer</a:t>
            </a:r>
            <a:endParaRPr lang="en-US" sz="1350" dirty="0"/>
          </a:p>
        </p:txBody>
      </p:sp>
      <p:sp>
        <p:nvSpPr>
          <p:cNvPr id="10" name="Text 6"/>
          <p:cNvSpPr/>
          <p:nvPr/>
        </p:nvSpPr>
        <p:spPr>
          <a:xfrm>
            <a:off x="464344" y="1570575"/>
            <a:ext cx="1211870" cy="144976"/>
          </a:xfrm>
          <a:prstGeom prst="rect">
            <a:avLst/>
          </a:prstGeom>
          <a:noFill/>
          <a:ln/>
        </p:spPr>
        <p:txBody>
          <a:bodyPr wrap="non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Tema para Gerencia: </a:t>
            </a:r>
            <a:endParaRPr lang="en-US" sz="942" dirty="0"/>
          </a:p>
        </p:txBody>
      </p:sp>
      <p:sp>
        <p:nvSpPr>
          <p:cNvPr id="11" name="Text 7"/>
          <p:cNvSpPr/>
          <p:nvPr/>
        </p:nvSpPr>
        <p:spPr>
          <a:xfrm>
            <a:off x="1736099" y="1570575"/>
            <a:ext cx="2962349" cy="144976"/>
          </a:xfrm>
          <a:prstGeom prst="rect">
            <a:avLst/>
          </a:prstGeom>
          <a:noFill/>
          <a:ln/>
        </p:spPr>
        <p:txBody>
          <a:bodyPr wrap="none" lIns="0" tIns="0" rIns="0" bIns="0" rtlCol="0" anchor="ctr">
            <a:spAutoFit/>
          </a:bodyPr>
          <a:lstStyle/>
          <a:p>
            <a:pPr marL="0" indent="0">
              <a:buNone/>
            </a:pPr>
            <a:r>
              <a:rPr lang="en-US" sz="942" b="1" dirty="0">
                <a:latin typeface="Noto Sans" pitchFamily="34" charset="0"/>
                <a:ea typeface="Noto Sans" pitchFamily="34" charset="-122"/>
                <a:cs typeface="Noto Sans" pitchFamily="34" charset="-120"/>
              </a:rPr>
              <a:t>"El Motor de la Productividad: Automatizando la </a:t>
            </a:r>
            <a:endParaRPr lang="en-US" sz="942" dirty="0"/>
          </a:p>
        </p:txBody>
      </p:sp>
      <p:sp>
        <p:nvSpPr>
          <p:cNvPr id="12" name="Text 8"/>
          <p:cNvSpPr/>
          <p:nvPr/>
        </p:nvSpPr>
        <p:spPr>
          <a:xfrm>
            <a:off x="464344" y="1770600"/>
            <a:ext cx="2662588" cy="144976"/>
          </a:xfrm>
          <a:prstGeom prst="rect">
            <a:avLst/>
          </a:prstGeom>
          <a:noFill/>
          <a:ln/>
        </p:spPr>
        <p:txBody>
          <a:bodyPr wrap="none" lIns="0" tIns="0" rIns="0" bIns="0" rtlCol="0" anchor="ctr">
            <a:spAutoFit/>
          </a:bodyPr>
          <a:lstStyle/>
          <a:p>
            <a:pPr marL="0" indent="0">
              <a:buNone/>
            </a:pPr>
            <a:r>
              <a:rPr lang="en-US" sz="942" b="1" dirty="0">
                <a:latin typeface="Noto Sans" pitchFamily="34" charset="0"/>
                <a:ea typeface="Noto Sans" pitchFamily="34" charset="-122"/>
                <a:cs typeface="Noto Sans" pitchFamily="34" charset="-120"/>
              </a:rPr>
              <a:t>Comunicación y el Análisis de Información."</a:t>
            </a:r>
            <a:endParaRPr lang="en-US" sz="942" dirty="0"/>
          </a:p>
        </p:txBody>
      </p:sp>
      <p:sp>
        <p:nvSpPr>
          <p:cNvPr id="13" name="Text 9"/>
          <p:cNvSpPr/>
          <p:nvPr/>
        </p:nvSpPr>
        <p:spPr>
          <a:xfrm>
            <a:off x="464344" y="2027775"/>
            <a:ext cx="928139" cy="144976"/>
          </a:xfrm>
          <a:prstGeom prst="rect">
            <a:avLst/>
          </a:prstGeom>
          <a:noFill/>
          <a:ln/>
        </p:spPr>
        <p:txBody>
          <a:bodyPr wrap="non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Concepto clave: </a:t>
            </a:r>
            <a:endParaRPr lang="en-US" sz="942" dirty="0"/>
          </a:p>
        </p:txBody>
      </p:sp>
      <p:sp>
        <p:nvSpPr>
          <p:cNvPr id="14" name="Text 10"/>
          <p:cNvSpPr/>
          <p:nvPr/>
        </p:nvSpPr>
        <p:spPr>
          <a:xfrm>
            <a:off x="1446637" y="2027775"/>
            <a:ext cx="3369512" cy="144976"/>
          </a:xfrm>
          <a:prstGeom prst="rect">
            <a:avLst/>
          </a:prstGeom>
          <a:noFill/>
          <a:ln/>
        </p:spPr>
        <p:txBody>
          <a:bodyPr wrap="none" lIns="0" tIns="0" rIns="0" bIns="0" rtlCol="0" anchor="ctr">
            <a:spAutoFit/>
          </a:bodyPr>
          <a:lstStyle/>
          <a:p>
            <a:pPr marL="0" indent="0">
              <a:buNone/>
            </a:pPr>
            <a:r>
              <a:rPr lang="en-US" sz="942" i="1" dirty="0">
                <a:latin typeface="Noto Sans" pitchFamily="34" charset="0"/>
                <a:ea typeface="Noto Sans" pitchFamily="34" charset="-122"/>
                <a:cs typeface="Noto Sans" pitchFamily="34" charset="-120"/>
              </a:rPr>
              <a:t>La capacidad de entender el contexto es lo que permite a la IA </a:t>
            </a:r>
            <a:endParaRPr lang="en-US" sz="942" dirty="0"/>
          </a:p>
        </p:txBody>
      </p:sp>
      <p:sp>
        <p:nvSpPr>
          <p:cNvPr id="15" name="Text 11"/>
          <p:cNvSpPr/>
          <p:nvPr/>
        </p:nvSpPr>
        <p:spPr>
          <a:xfrm>
            <a:off x="464344" y="2227800"/>
            <a:ext cx="2553584" cy="144976"/>
          </a:xfrm>
          <a:prstGeom prst="rect">
            <a:avLst/>
          </a:prstGeom>
          <a:noFill/>
          <a:ln/>
        </p:spPr>
        <p:txBody>
          <a:bodyPr wrap="none" lIns="0" tIns="0" rIns="0" bIns="0" rtlCol="0" anchor="ctr">
            <a:spAutoFit/>
          </a:bodyPr>
          <a:lstStyle/>
          <a:p>
            <a:pPr marL="0" indent="0">
              <a:buNone/>
            </a:pPr>
            <a:r>
              <a:rPr lang="en-US" sz="942" i="1" dirty="0">
                <a:latin typeface="Noto Sans" pitchFamily="34" charset="0"/>
                <a:ea typeface="Noto Sans" pitchFamily="34" charset="-122"/>
                <a:cs typeface="Noto Sans" pitchFamily="34" charset="-120"/>
              </a:rPr>
              <a:t>resumir, responder y crear contenido relevante.</a:t>
            </a:r>
            <a:endParaRPr lang="en-US" sz="942" dirty="0"/>
          </a:p>
        </p:txBody>
      </p:sp>
      <p:sp>
        <p:nvSpPr>
          <p:cNvPr id="17" name="Text 13"/>
          <p:cNvSpPr/>
          <p:nvPr/>
        </p:nvSpPr>
        <p:spPr>
          <a:xfrm>
            <a:off x="443763" y="2647237"/>
            <a:ext cx="2657779" cy="207749"/>
          </a:xfrm>
          <a:prstGeom prst="rect">
            <a:avLst/>
          </a:prstGeom>
          <a:noFill/>
          <a:ln/>
        </p:spPr>
        <p:txBody>
          <a:bodyPr wrap="none" lIns="0" tIns="0" rIns="0" bIns="0" rtlCol="0" anchor="ctr">
            <a:spAutoFit/>
          </a:bodyPr>
          <a:lstStyle/>
          <a:p>
            <a:pPr marL="0" indent="0">
              <a:buNone/>
            </a:pPr>
            <a:r>
              <a:rPr lang="en-US" sz="1350" dirty="0">
                <a:latin typeface="Noto Sans" pitchFamily="34" charset="0"/>
                <a:ea typeface="Noto Sans" pitchFamily="34" charset="-122"/>
                <a:cs typeface="Noto Sans" pitchFamily="34" charset="-120"/>
              </a:rPr>
              <a:t>Taller Práctico: Discusión Guiada</a:t>
            </a:r>
            <a:endParaRPr lang="en-US" sz="1350" dirty="0"/>
          </a:p>
        </p:txBody>
      </p:sp>
      <p:sp>
        <p:nvSpPr>
          <p:cNvPr id="18" name="Text 14"/>
          <p:cNvSpPr/>
          <p:nvPr/>
        </p:nvSpPr>
        <p:spPr>
          <a:xfrm>
            <a:off x="443763" y="2911030"/>
            <a:ext cx="4757738" cy="289951"/>
          </a:xfrm>
          <a:prstGeom prst="rect">
            <a:avLst/>
          </a:prstGeom>
          <a:noFill/>
          <a:ln/>
        </p:spPr>
        <p:txBody>
          <a:bodyPr wrap="square" lIns="0" tIns="0" rIns="0" bIns="0" rtlCol="0" anchor="ctr">
            <a:spAutoFit/>
          </a:bodyPr>
          <a:lstStyle/>
          <a:p>
            <a:pPr marL="0" indent="0">
              <a:buNone/>
            </a:pPr>
            <a:r>
              <a:rPr lang="en-US" sz="942" dirty="0">
                <a:latin typeface="Noto Sans" pitchFamily="34" charset="0"/>
                <a:ea typeface="Noto Sans" pitchFamily="34" charset="-122"/>
                <a:cs typeface="Noto Sans" pitchFamily="34" charset="-120"/>
              </a:rPr>
              <a:t>Tabla de dos columnas en la pizarra: "Fuga de Valor (por texto/comunicación)" y "Solución con IA de Lenguaje".</a:t>
            </a:r>
            <a:endParaRPr lang="en-US" sz="942" dirty="0"/>
          </a:p>
        </p:txBody>
      </p:sp>
      <p:sp>
        <p:nvSpPr>
          <p:cNvPr id="19" name="Shape 15"/>
          <p:cNvSpPr/>
          <p:nvPr/>
        </p:nvSpPr>
        <p:spPr>
          <a:xfrm>
            <a:off x="443763" y="3341756"/>
            <a:ext cx="2378869" cy="314325"/>
          </a:xfrm>
          <a:prstGeom prst="rect">
            <a:avLst/>
          </a:prstGeom>
          <a:solidFill>
            <a:srgbClr val="3498DB">
              <a:alpha val="30000"/>
            </a:srgbClr>
          </a:solidFill>
          <a:ln/>
        </p:spPr>
        <p:txBody>
          <a:bodyPr/>
          <a:lstStyle/>
          <a:p>
            <a:endParaRPr lang="es-PA"/>
          </a:p>
        </p:txBody>
      </p:sp>
      <p:sp>
        <p:nvSpPr>
          <p:cNvPr id="20" name="Text 16"/>
          <p:cNvSpPr/>
          <p:nvPr/>
        </p:nvSpPr>
        <p:spPr>
          <a:xfrm>
            <a:off x="443763" y="3348588"/>
            <a:ext cx="2378869" cy="300660"/>
          </a:xfrm>
          <a:prstGeom prst="rect">
            <a:avLst/>
          </a:prstGeom>
          <a:noFill/>
          <a:ln/>
        </p:spPr>
        <p:txBody>
          <a:bodyPr wrap="square" lIns="85090" tIns="85090" rIns="85090" bIns="85090" rtlCol="0" anchor="ctr">
            <a:spAutoFit/>
          </a:bodyPr>
          <a:lstStyle/>
          <a:p>
            <a:pPr marL="0" indent="0" algn="l">
              <a:buNone/>
            </a:pPr>
            <a:r>
              <a:rPr lang="en-US" sz="837" b="1" dirty="0">
                <a:latin typeface="Noto Sans" pitchFamily="34" charset="0"/>
                <a:ea typeface="Noto Sans" pitchFamily="34" charset="-122"/>
                <a:cs typeface="Noto Sans" pitchFamily="34" charset="-120"/>
              </a:rPr>
              <a:t>Fuga de Valor</a:t>
            </a:r>
            <a:endParaRPr lang="en-US" sz="837" dirty="0"/>
          </a:p>
        </p:txBody>
      </p:sp>
      <p:sp>
        <p:nvSpPr>
          <p:cNvPr id="21" name="Shape 17"/>
          <p:cNvSpPr/>
          <p:nvPr/>
        </p:nvSpPr>
        <p:spPr>
          <a:xfrm>
            <a:off x="2822632" y="3341756"/>
            <a:ext cx="2378869" cy="314325"/>
          </a:xfrm>
          <a:prstGeom prst="rect">
            <a:avLst/>
          </a:prstGeom>
          <a:solidFill>
            <a:srgbClr val="3498DB">
              <a:alpha val="30000"/>
            </a:srgbClr>
          </a:solidFill>
          <a:ln/>
        </p:spPr>
        <p:txBody>
          <a:bodyPr/>
          <a:lstStyle/>
          <a:p>
            <a:endParaRPr lang="es-PA"/>
          </a:p>
        </p:txBody>
      </p:sp>
      <p:sp>
        <p:nvSpPr>
          <p:cNvPr id="22" name="Text 18"/>
          <p:cNvSpPr/>
          <p:nvPr/>
        </p:nvSpPr>
        <p:spPr>
          <a:xfrm>
            <a:off x="2822632" y="3348588"/>
            <a:ext cx="2378869" cy="300660"/>
          </a:xfrm>
          <a:prstGeom prst="rect">
            <a:avLst/>
          </a:prstGeom>
          <a:noFill/>
          <a:ln/>
        </p:spPr>
        <p:txBody>
          <a:bodyPr wrap="square" lIns="85090" tIns="85090" rIns="85090" bIns="85090" rtlCol="0" anchor="ctr">
            <a:spAutoFit/>
          </a:bodyPr>
          <a:lstStyle/>
          <a:p>
            <a:pPr marL="0" indent="0" algn="l">
              <a:buNone/>
            </a:pPr>
            <a:r>
              <a:rPr lang="en-US" sz="837" b="1" dirty="0">
                <a:latin typeface="Noto Sans" pitchFamily="34" charset="0"/>
                <a:ea typeface="Noto Sans" pitchFamily="34" charset="-122"/>
                <a:cs typeface="Noto Sans" pitchFamily="34" charset="-120"/>
              </a:rPr>
              <a:t>Solución con IA de Lenguaje</a:t>
            </a:r>
            <a:endParaRPr lang="en-US" sz="837" dirty="0"/>
          </a:p>
        </p:txBody>
      </p:sp>
      <p:sp>
        <p:nvSpPr>
          <p:cNvPr id="23" name="Text 19"/>
          <p:cNvSpPr/>
          <p:nvPr/>
        </p:nvSpPr>
        <p:spPr>
          <a:xfrm>
            <a:off x="443763" y="3712690"/>
            <a:ext cx="2378869" cy="558294"/>
          </a:xfrm>
          <a:prstGeom prst="rect">
            <a:avLst/>
          </a:prstGeom>
          <a:noFill/>
          <a:ln/>
        </p:spPr>
        <p:txBody>
          <a:bodyPr wrap="square" lIns="85090" tIns="85090" rIns="85090" bIns="85090" rtlCol="0" anchor="ctr">
            <a:spAutoFit/>
          </a:bodyPr>
          <a:lstStyle/>
          <a:p>
            <a:pPr marL="0" indent="0" algn="l">
              <a:buNone/>
            </a:pPr>
            <a:r>
              <a:rPr lang="en-US" sz="837" dirty="0">
                <a:latin typeface="Noto Sans" pitchFamily="34" charset="0"/>
                <a:ea typeface="Noto Sans" pitchFamily="34" charset="-122"/>
                <a:cs typeface="Noto Sans" pitchFamily="34" charset="-120"/>
              </a:rPr>
              <a:t>"¿Cuánto tardamos en analizar los comentarios de la encuesta anual de clientes?"</a:t>
            </a:r>
            <a:endParaRPr lang="en-US" sz="837" dirty="0"/>
          </a:p>
        </p:txBody>
      </p:sp>
      <p:sp>
        <p:nvSpPr>
          <p:cNvPr id="24" name="Text 20"/>
          <p:cNvSpPr/>
          <p:nvPr/>
        </p:nvSpPr>
        <p:spPr>
          <a:xfrm>
            <a:off x="2822632" y="3777099"/>
            <a:ext cx="2378869" cy="429477"/>
          </a:xfrm>
          <a:prstGeom prst="rect">
            <a:avLst/>
          </a:prstGeom>
          <a:noFill/>
          <a:ln/>
        </p:spPr>
        <p:txBody>
          <a:bodyPr wrap="square" lIns="85090" tIns="85090" rIns="85090" bIns="85090" rtlCol="0" anchor="ctr">
            <a:spAutoFit/>
          </a:bodyPr>
          <a:lstStyle/>
          <a:p>
            <a:pPr marL="0" indent="0" algn="l">
              <a:buNone/>
            </a:pPr>
            <a:r>
              <a:rPr lang="en-US" sz="837" dirty="0">
                <a:latin typeface="Noto Sans" pitchFamily="34" charset="0"/>
                <a:ea typeface="Noto Sans" pitchFamily="34" charset="-122"/>
                <a:cs typeface="Noto Sans" pitchFamily="34" charset="-120"/>
              </a:rPr>
              <a:t>"Análisis de sentimiento y resumen de temas en minutos"</a:t>
            </a:r>
            <a:endParaRPr lang="en-US" sz="837" dirty="0"/>
          </a:p>
        </p:txBody>
      </p:sp>
      <p:sp>
        <p:nvSpPr>
          <p:cNvPr id="25" name="Text 21"/>
          <p:cNvSpPr/>
          <p:nvPr/>
        </p:nvSpPr>
        <p:spPr>
          <a:xfrm>
            <a:off x="403259" y="4216931"/>
            <a:ext cx="2378869" cy="429477"/>
          </a:xfrm>
          <a:prstGeom prst="rect">
            <a:avLst/>
          </a:prstGeom>
          <a:noFill/>
          <a:ln/>
        </p:spPr>
        <p:txBody>
          <a:bodyPr wrap="square" lIns="85090" tIns="85090" rIns="85090" bIns="85090" rtlCol="0" anchor="ctr">
            <a:spAutoFit/>
          </a:bodyPr>
          <a:lstStyle/>
          <a:p>
            <a:pPr marL="0" indent="0" algn="l">
              <a:buNone/>
            </a:pPr>
            <a:r>
              <a:rPr lang="en-US" sz="837" dirty="0">
                <a:latin typeface="Noto Sans" pitchFamily="34" charset="0"/>
                <a:ea typeface="Noto Sans" pitchFamily="34" charset="-122"/>
                <a:cs typeface="Noto Sans" pitchFamily="34" charset="-120"/>
              </a:rPr>
              <a:t>"¿Cuál es la queja más común en nuestro call center?"</a:t>
            </a:r>
            <a:endParaRPr lang="en-US" sz="837" dirty="0"/>
          </a:p>
        </p:txBody>
      </p:sp>
      <p:sp>
        <p:nvSpPr>
          <p:cNvPr id="26" name="Text 22"/>
          <p:cNvSpPr/>
          <p:nvPr/>
        </p:nvSpPr>
        <p:spPr>
          <a:xfrm>
            <a:off x="2782128" y="4216931"/>
            <a:ext cx="2378869" cy="429477"/>
          </a:xfrm>
          <a:prstGeom prst="rect">
            <a:avLst/>
          </a:prstGeom>
          <a:noFill/>
          <a:ln/>
        </p:spPr>
        <p:txBody>
          <a:bodyPr wrap="square" lIns="85090" tIns="85090" rIns="85090" bIns="85090" rtlCol="0" anchor="ctr">
            <a:spAutoFit/>
          </a:bodyPr>
          <a:lstStyle/>
          <a:p>
            <a:pPr marL="0" indent="0" algn="l">
              <a:buNone/>
            </a:pPr>
            <a:r>
              <a:rPr lang="en-US" sz="837" dirty="0">
                <a:latin typeface="Noto Sans" pitchFamily="34" charset="0"/>
                <a:ea typeface="Noto Sans" pitchFamily="34" charset="-122"/>
                <a:cs typeface="Noto Sans" pitchFamily="34" charset="-120"/>
              </a:rPr>
              <a:t>"Transcripción y análisis del 100% de las llamadas para detectar patrones"</a:t>
            </a:r>
            <a:endParaRPr lang="en-US" sz="837" dirty="0"/>
          </a:p>
        </p:txBody>
      </p:sp>
      <p:sp>
        <p:nvSpPr>
          <p:cNvPr id="27" name="Text 23"/>
          <p:cNvSpPr/>
          <p:nvPr/>
        </p:nvSpPr>
        <p:spPr>
          <a:xfrm>
            <a:off x="403259" y="4709849"/>
            <a:ext cx="2378869" cy="429477"/>
          </a:xfrm>
          <a:prstGeom prst="rect">
            <a:avLst/>
          </a:prstGeom>
          <a:noFill/>
          <a:ln/>
        </p:spPr>
        <p:txBody>
          <a:bodyPr wrap="square" lIns="85090" tIns="85090" rIns="85090" bIns="85090" rtlCol="0" anchor="ctr">
            <a:spAutoFit/>
          </a:bodyPr>
          <a:lstStyle/>
          <a:p>
            <a:pPr marL="0" indent="0" algn="l">
              <a:buNone/>
            </a:pPr>
            <a:r>
              <a:rPr lang="en-US" sz="837" dirty="0">
                <a:latin typeface="Noto Sans" pitchFamily="34" charset="0"/>
                <a:ea typeface="Noto Sans" pitchFamily="34" charset="-122"/>
                <a:cs typeface="Noto Sans" pitchFamily="34" charset="-120"/>
              </a:rPr>
              <a:t>"¿Cómo damos la bienvenida a un nuevo empleado?"</a:t>
            </a:r>
            <a:endParaRPr lang="en-US" sz="837" dirty="0"/>
          </a:p>
        </p:txBody>
      </p:sp>
      <p:sp>
        <p:nvSpPr>
          <p:cNvPr id="28" name="Text 24"/>
          <p:cNvSpPr/>
          <p:nvPr/>
        </p:nvSpPr>
        <p:spPr>
          <a:xfrm>
            <a:off x="2782128" y="4709849"/>
            <a:ext cx="2378869" cy="429477"/>
          </a:xfrm>
          <a:prstGeom prst="rect">
            <a:avLst/>
          </a:prstGeom>
          <a:noFill/>
          <a:ln/>
        </p:spPr>
        <p:txBody>
          <a:bodyPr wrap="square" lIns="85090" tIns="85090" rIns="85090" bIns="85090" rtlCol="0" anchor="ctr">
            <a:spAutoFit/>
          </a:bodyPr>
          <a:lstStyle/>
          <a:p>
            <a:pPr marL="0" indent="0" algn="l">
              <a:buNone/>
            </a:pPr>
            <a:r>
              <a:rPr lang="en-US" sz="837" dirty="0">
                <a:latin typeface="Noto Sans" pitchFamily="34" charset="0"/>
                <a:ea typeface="Noto Sans" pitchFamily="34" charset="-122"/>
                <a:cs typeface="Noto Sans" pitchFamily="34" charset="-120"/>
              </a:rPr>
              <a:t>"Un asistente virtual que responde a todas sus preguntas frecuentes 24/7"</a:t>
            </a:r>
            <a:endParaRPr lang="en-US" sz="837" dirty="0"/>
          </a:p>
        </p:txBody>
      </p:sp>
      <p:sp>
        <p:nvSpPr>
          <p:cNvPr id="29" name="Shape 25"/>
          <p:cNvSpPr/>
          <p:nvPr/>
        </p:nvSpPr>
        <p:spPr>
          <a:xfrm>
            <a:off x="5472113" y="1332309"/>
            <a:ext cx="3314700" cy="2764631"/>
          </a:xfrm>
          <a:prstGeom prst="rect">
            <a:avLst/>
          </a:prstGeom>
          <a:solidFill>
            <a:srgbClr val="FFFFFF">
              <a:alpha val="10000"/>
            </a:srgbClr>
          </a:solidFill>
          <a:ln/>
        </p:spPr>
        <p:txBody>
          <a:bodyPr/>
          <a:lstStyle/>
          <a:p>
            <a:endParaRPr lang="es-PA"/>
          </a:p>
        </p:txBody>
      </p:sp>
      <p:sp>
        <p:nvSpPr>
          <p:cNvPr id="30" name="Text 26"/>
          <p:cNvSpPr/>
          <p:nvPr/>
        </p:nvSpPr>
        <p:spPr>
          <a:xfrm>
            <a:off x="5579269" y="1464179"/>
            <a:ext cx="2231380" cy="207749"/>
          </a:xfrm>
          <a:prstGeom prst="rect">
            <a:avLst/>
          </a:prstGeom>
          <a:noFill/>
          <a:ln/>
        </p:spPr>
        <p:txBody>
          <a:bodyPr wrap="none" lIns="0" tIns="0" rIns="0" bIns="0" rtlCol="0" anchor="ctr">
            <a:spAutoFit/>
          </a:bodyPr>
          <a:lstStyle/>
          <a:p>
            <a:pPr marL="0" indent="0">
              <a:buNone/>
            </a:pPr>
            <a:r>
              <a:rPr lang="en-US" sz="1350" dirty="0">
                <a:latin typeface="Noto Sans" pitchFamily="34" charset="0"/>
                <a:ea typeface="Noto Sans" pitchFamily="34" charset="-122"/>
                <a:cs typeface="Noto Sans" pitchFamily="34" charset="-120"/>
              </a:rPr>
              <a:t>Visualización de "Atención"</a:t>
            </a:r>
            <a:endParaRPr lang="en-US" sz="1350" dirty="0"/>
          </a:p>
        </p:txBody>
      </p:sp>
      <p:sp>
        <p:nvSpPr>
          <p:cNvPr id="31" name="Shape 27"/>
          <p:cNvSpPr/>
          <p:nvPr/>
        </p:nvSpPr>
        <p:spPr>
          <a:xfrm>
            <a:off x="5579269" y="1803797"/>
            <a:ext cx="3100388" cy="1785938"/>
          </a:xfrm>
          <a:prstGeom prst="rect">
            <a:avLst/>
          </a:prstGeom>
          <a:solidFill>
            <a:srgbClr val="FFFFFF">
              <a:alpha val="5000"/>
            </a:srgbClr>
          </a:solidFill>
          <a:ln/>
        </p:spPr>
        <p:txBody>
          <a:bodyPr/>
          <a:lstStyle/>
          <a:p>
            <a:endParaRPr lang="es-PA"/>
          </a:p>
        </p:txBody>
      </p:sp>
      <p:sp>
        <p:nvSpPr>
          <p:cNvPr id="32" name="Shape 28"/>
          <p:cNvSpPr/>
          <p:nvPr/>
        </p:nvSpPr>
        <p:spPr>
          <a:xfrm>
            <a:off x="6991206" y="2553891"/>
            <a:ext cx="247938" cy="285750"/>
          </a:xfrm>
          <a:prstGeom prst="rect">
            <a:avLst/>
          </a:prstGeom>
          <a:solidFill>
            <a:srgbClr val="3498DB">
              <a:alpha val="20000"/>
            </a:srgbClr>
          </a:solidFill>
          <a:ln/>
        </p:spPr>
        <p:txBody>
          <a:bodyPr/>
          <a:lstStyle/>
          <a:p>
            <a:endParaRPr lang="es-PA"/>
          </a:p>
        </p:txBody>
      </p:sp>
      <p:sp>
        <p:nvSpPr>
          <p:cNvPr id="33" name="Text 29"/>
          <p:cNvSpPr/>
          <p:nvPr/>
        </p:nvSpPr>
        <p:spPr>
          <a:xfrm>
            <a:off x="6991206" y="2499212"/>
            <a:ext cx="247938" cy="395108"/>
          </a:xfrm>
          <a:prstGeom prst="rect">
            <a:avLst/>
          </a:prstGeom>
          <a:noFill/>
          <a:ln/>
        </p:spPr>
        <p:txBody>
          <a:bodyPr wrap="square" lIns="68072" tIns="68072" rIns="68072" bIns="68072" rtlCol="0" anchor="ctr">
            <a:spAutoFit/>
          </a:bodyPr>
          <a:lstStyle/>
          <a:p>
            <a:pPr marL="0" indent="0">
              <a:buNone/>
            </a:pPr>
            <a:r>
              <a:rPr lang="en-US" sz="837" b="1" dirty="0">
                <a:latin typeface="Noto Sans" pitchFamily="34" charset="0"/>
                <a:ea typeface="Noto Sans" pitchFamily="34" charset="-122"/>
                <a:cs typeface="Noto Sans" pitchFamily="34" charset="-120"/>
              </a:rPr>
              <a:t>La</a:t>
            </a:r>
            <a:endParaRPr lang="en-US" sz="837" dirty="0"/>
          </a:p>
        </p:txBody>
      </p:sp>
      <p:sp>
        <p:nvSpPr>
          <p:cNvPr id="34" name="Shape 30"/>
          <p:cNvSpPr/>
          <p:nvPr/>
        </p:nvSpPr>
        <p:spPr>
          <a:xfrm>
            <a:off x="6708065" y="2967140"/>
            <a:ext cx="513345" cy="285750"/>
          </a:xfrm>
          <a:prstGeom prst="rect">
            <a:avLst/>
          </a:prstGeom>
          <a:solidFill>
            <a:srgbClr val="3498DB">
              <a:alpha val="20000"/>
            </a:srgbClr>
          </a:solidFill>
          <a:ln/>
        </p:spPr>
        <p:txBody>
          <a:bodyPr/>
          <a:lstStyle/>
          <a:p>
            <a:endParaRPr lang="es-PA"/>
          </a:p>
        </p:txBody>
      </p:sp>
      <p:sp>
        <p:nvSpPr>
          <p:cNvPr id="35" name="Text 31"/>
          <p:cNvSpPr/>
          <p:nvPr/>
        </p:nvSpPr>
        <p:spPr>
          <a:xfrm>
            <a:off x="6708065" y="2976869"/>
            <a:ext cx="513345" cy="266291"/>
          </a:xfrm>
          <a:prstGeom prst="rect">
            <a:avLst/>
          </a:prstGeom>
          <a:noFill/>
          <a:ln/>
        </p:spPr>
        <p:txBody>
          <a:bodyPr wrap="square" lIns="68072" tIns="68072" rIns="68072" bIns="68072" rtlCol="0" anchor="ctr">
            <a:spAutoFit/>
          </a:bodyPr>
          <a:lstStyle/>
          <a:p>
            <a:pPr marL="0" indent="0">
              <a:buNone/>
            </a:pPr>
            <a:r>
              <a:rPr lang="en-US" sz="837" b="1" dirty="0">
                <a:latin typeface="Noto Sans" pitchFamily="34" charset="0"/>
                <a:ea typeface="Noto Sans" pitchFamily="34" charset="-122"/>
                <a:cs typeface="Noto Sans" pitchFamily="34" charset="-120"/>
              </a:rPr>
              <a:t>botella</a:t>
            </a:r>
            <a:endParaRPr lang="en-US" sz="837" dirty="0"/>
          </a:p>
        </p:txBody>
      </p:sp>
      <p:sp>
        <p:nvSpPr>
          <p:cNvPr id="36" name="Shape 32"/>
          <p:cNvSpPr/>
          <p:nvPr/>
        </p:nvSpPr>
        <p:spPr>
          <a:xfrm>
            <a:off x="6405195" y="3187033"/>
            <a:ext cx="357327" cy="285750"/>
          </a:xfrm>
          <a:prstGeom prst="rect">
            <a:avLst/>
          </a:prstGeom>
          <a:solidFill>
            <a:srgbClr val="3498DB">
              <a:alpha val="20000"/>
            </a:srgbClr>
          </a:solidFill>
          <a:ln/>
        </p:spPr>
        <p:txBody>
          <a:bodyPr/>
          <a:lstStyle/>
          <a:p>
            <a:endParaRPr lang="es-PA"/>
          </a:p>
        </p:txBody>
      </p:sp>
      <p:sp>
        <p:nvSpPr>
          <p:cNvPr id="37" name="Text 33"/>
          <p:cNvSpPr/>
          <p:nvPr/>
        </p:nvSpPr>
        <p:spPr>
          <a:xfrm>
            <a:off x="6405195" y="3132354"/>
            <a:ext cx="357327" cy="395108"/>
          </a:xfrm>
          <a:prstGeom prst="rect">
            <a:avLst/>
          </a:prstGeom>
          <a:noFill/>
          <a:ln/>
        </p:spPr>
        <p:txBody>
          <a:bodyPr wrap="square" lIns="68072" tIns="68072" rIns="68072" bIns="68072" rtlCol="0" anchor="ctr">
            <a:spAutoFit/>
          </a:bodyPr>
          <a:lstStyle/>
          <a:p>
            <a:pPr marL="0" indent="0">
              <a:buNone/>
            </a:pPr>
            <a:r>
              <a:rPr lang="en-US" sz="837" b="1" dirty="0">
                <a:latin typeface="Noto Sans" pitchFamily="34" charset="0"/>
                <a:ea typeface="Noto Sans" pitchFamily="34" charset="-122"/>
                <a:cs typeface="Noto Sans" pitchFamily="34" charset="-120"/>
              </a:rPr>
              <a:t>está</a:t>
            </a:r>
            <a:endParaRPr lang="en-US" sz="837" dirty="0"/>
          </a:p>
        </p:txBody>
      </p:sp>
      <p:sp>
        <p:nvSpPr>
          <p:cNvPr id="38" name="Shape 34"/>
          <p:cNvSpPr/>
          <p:nvPr/>
        </p:nvSpPr>
        <p:spPr>
          <a:xfrm>
            <a:off x="6022293" y="3110685"/>
            <a:ext cx="256952" cy="285750"/>
          </a:xfrm>
          <a:prstGeom prst="rect">
            <a:avLst/>
          </a:prstGeom>
          <a:solidFill>
            <a:srgbClr val="3498DB">
              <a:alpha val="20000"/>
            </a:srgbClr>
          </a:solidFill>
          <a:ln/>
        </p:spPr>
        <p:txBody>
          <a:bodyPr/>
          <a:lstStyle/>
          <a:p>
            <a:endParaRPr lang="es-PA"/>
          </a:p>
        </p:txBody>
      </p:sp>
      <p:sp>
        <p:nvSpPr>
          <p:cNvPr id="39" name="Text 35"/>
          <p:cNvSpPr/>
          <p:nvPr/>
        </p:nvSpPr>
        <p:spPr>
          <a:xfrm>
            <a:off x="6022293" y="3056006"/>
            <a:ext cx="256952" cy="395108"/>
          </a:xfrm>
          <a:prstGeom prst="rect">
            <a:avLst/>
          </a:prstGeom>
          <a:noFill/>
          <a:ln/>
        </p:spPr>
        <p:txBody>
          <a:bodyPr wrap="square" lIns="68072" tIns="68072" rIns="68072" bIns="68072" rtlCol="0" anchor="ctr">
            <a:spAutoFit/>
          </a:bodyPr>
          <a:lstStyle/>
          <a:p>
            <a:pPr marL="0" indent="0">
              <a:buNone/>
            </a:pPr>
            <a:r>
              <a:rPr lang="en-US" sz="837" b="1" dirty="0">
                <a:latin typeface="Noto Sans" pitchFamily="34" charset="0"/>
                <a:ea typeface="Noto Sans" pitchFamily="34" charset="-122"/>
                <a:cs typeface="Noto Sans" pitchFamily="34" charset="-120"/>
              </a:rPr>
              <a:t>en</a:t>
            </a:r>
            <a:endParaRPr lang="en-US" sz="837" dirty="0"/>
          </a:p>
        </p:txBody>
      </p:sp>
      <p:sp>
        <p:nvSpPr>
          <p:cNvPr id="40" name="Shape 36"/>
          <p:cNvSpPr/>
          <p:nvPr/>
        </p:nvSpPr>
        <p:spPr>
          <a:xfrm>
            <a:off x="5758951" y="2773784"/>
            <a:ext cx="218219" cy="285750"/>
          </a:xfrm>
          <a:prstGeom prst="rect">
            <a:avLst/>
          </a:prstGeom>
          <a:solidFill>
            <a:srgbClr val="3498DB">
              <a:alpha val="20000"/>
            </a:srgbClr>
          </a:solidFill>
          <a:ln/>
        </p:spPr>
        <p:txBody>
          <a:bodyPr/>
          <a:lstStyle/>
          <a:p>
            <a:endParaRPr lang="es-PA"/>
          </a:p>
        </p:txBody>
      </p:sp>
      <p:sp>
        <p:nvSpPr>
          <p:cNvPr id="41" name="Text 37"/>
          <p:cNvSpPr/>
          <p:nvPr/>
        </p:nvSpPr>
        <p:spPr>
          <a:xfrm>
            <a:off x="5758951" y="2719105"/>
            <a:ext cx="218219" cy="395108"/>
          </a:xfrm>
          <a:prstGeom prst="rect">
            <a:avLst/>
          </a:prstGeom>
          <a:noFill/>
          <a:ln/>
        </p:spPr>
        <p:txBody>
          <a:bodyPr wrap="square" lIns="68072" tIns="68072" rIns="68072" bIns="68072" rtlCol="0" anchor="ctr">
            <a:spAutoFit/>
          </a:bodyPr>
          <a:lstStyle/>
          <a:p>
            <a:pPr marL="0" indent="0">
              <a:buNone/>
            </a:pPr>
            <a:r>
              <a:rPr lang="en-US" sz="837" b="1" dirty="0">
                <a:latin typeface="Noto Sans" pitchFamily="34" charset="0"/>
                <a:ea typeface="Noto Sans" pitchFamily="34" charset="-122"/>
                <a:cs typeface="Noto Sans" pitchFamily="34" charset="-120"/>
              </a:rPr>
              <a:t>la</a:t>
            </a:r>
            <a:endParaRPr lang="en-US" sz="837" dirty="0"/>
          </a:p>
        </p:txBody>
      </p:sp>
      <p:sp>
        <p:nvSpPr>
          <p:cNvPr id="42" name="Shape 38"/>
          <p:cNvSpPr/>
          <p:nvPr/>
        </p:nvSpPr>
        <p:spPr>
          <a:xfrm>
            <a:off x="5658087" y="2333969"/>
            <a:ext cx="419946" cy="285750"/>
          </a:xfrm>
          <a:prstGeom prst="rect">
            <a:avLst/>
          </a:prstGeom>
          <a:solidFill>
            <a:srgbClr val="3498DB">
              <a:alpha val="20000"/>
            </a:srgbClr>
          </a:solidFill>
          <a:ln/>
        </p:spPr>
        <p:txBody>
          <a:bodyPr/>
          <a:lstStyle/>
          <a:p>
            <a:endParaRPr lang="es-PA"/>
          </a:p>
        </p:txBody>
      </p:sp>
      <p:sp>
        <p:nvSpPr>
          <p:cNvPr id="43" name="Text 39"/>
          <p:cNvSpPr/>
          <p:nvPr/>
        </p:nvSpPr>
        <p:spPr>
          <a:xfrm>
            <a:off x="5658087" y="2279290"/>
            <a:ext cx="419946" cy="395108"/>
          </a:xfrm>
          <a:prstGeom prst="rect">
            <a:avLst/>
          </a:prstGeom>
          <a:noFill/>
          <a:ln/>
        </p:spPr>
        <p:txBody>
          <a:bodyPr wrap="square" lIns="68072" tIns="68072" rIns="68072" bIns="68072" rtlCol="0" anchor="ctr">
            <a:spAutoFit/>
          </a:bodyPr>
          <a:lstStyle/>
          <a:p>
            <a:pPr marL="0" indent="0">
              <a:buNone/>
            </a:pPr>
            <a:r>
              <a:rPr lang="en-US" sz="837" b="1" dirty="0">
                <a:latin typeface="Noto Sans" pitchFamily="34" charset="0"/>
                <a:ea typeface="Noto Sans" pitchFamily="34" charset="-122"/>
                <a:cs typeface="Noto Sans" pitchFamily="34" charset="-120"/>
              </a:rPr>
              <a:t>mesa</a:t>
            </a:r>
            <a:endParaRPr lang="en-US" sz="837" dirty="0"/>
          </a:p>
        </p:txBody>
      </p:sp>
      <p:sp>
        <p:nvSpPr>
          <p:cNvPr id="44" name="Shape 40"/>
          <p:cNvSpPr/>
          <p:nvPr/>
        </p:nvSpPr>
        <p:spPr>
          <a:xfrm>
            <a:off x="6077322" y="1997069"/>
            <a:ext cx="146893" cy="285750"/>
          </a:xfrm>
          <a:prstGeom prst="rect">
            <a:avLst/>
          </a:prstGeom>
          <a:solidFill>
            <a:srgbClr val="3498DB">
              <a:alpha val="20000"/>
            </a:srgbClr>
          </a:solidFill>
          <a:ln/>
        </p:spPr>
        <p:txBody>
          <a:bodyPr/>
          <a:lstStyle/>
          <a:p>
            <a:endParaRPr lang="es-PA"/>
          </a:p>
        </p:txBody>
      </p:sp>
      <p:sp>
        <p:nvSpPr>
          <p:cNvPr id="45" name="Text 41"/>
          <p:cNvSpPr/>
          <p:nvPr/>
        </p:nvSpPr>
        <p:spPr>
          <a:xfrm>
            <a:off x="6077322" y="2006798"/>
            <a:ext cx="146893" cy="266291"/>
          </a:xfrm>
          <a:prstGeom prst="rect">
            <a:avLst/>
          </a:prstGeom>
          <a:noFill/>
          <a:ln/>
        </p:spPr>
        <p:txBody>
          <a:bodyPr wrap="square" lIns="68072" tIns="68072" rIns="68072" bIns="68072" rtlCol="0" anchor="ctr">
            <a:spAutoFit/>
          </a:bodyPr>
          <a:lstStyle/>
          <a:p>
            <a:pPr marL="0" indent="0">
              <a:buNone/>
            </a:pPr>
            <a:r>
              <a:rPr lang="en-US" sz="837" b="1" dirty="0">
                <a:latin typeface="Noto Sans" pitchFamily="34" charset="0"/>
                <a:ea typeface="Noto Sans" pitchFamily="34" charset="-122"/>
                <a:cs typeface="Noto Sans" pitchFamily="34" charset="-120"/>
              </a:rPr>
              <a:t>,</a:t>
            </a:r>
            <a:endParaRPr lang="en-US" sz="837" dirty="0"/>
          </a:p>
        </p:txBody>
      </p:sp>
      <p:sp>
        <p:nvSpPr>
          <p:cNvPr id="46" name="Shape 42"/>
          <p:cNvSpPr/>
          <p:nvPr/>
        </p:nvSpPr>
        <p:spPr>
          <a:xfrm>
            <a:off x="6405195" y="1920720"/>
            <a:ext cx="357327" cy="285750"/>
          </a:xfrm>
          <a:prstGeom prst="rect">
            <a:avLst/>
          </a:prstGeom>
          <a:solidFill>
            <a:srgbClr val="3498DB">
              <a:alpha val="20000"/>
            </a:srgbClr>
          </a:solidFill>
          <a:ln/>
        </p:spPr>
        <p:txBody>
          <a:bodyPr/>
          <a:lstStyle/>
          <a:p>
            <a:endParaRPr lang="es-PA"/>
          </a:p>
        </p:txBody>
      </p:sp>
      <p:sp>
        <p:nvSpPr>
          <p:cNvPr id="47" name="Text 43"/>
          <p:cNvSpPr/>
          <p:nvPr/>
        </p:nvSpPr>
        <p:spPr>
          <a:xfrm>
            <a:off x="6405195" y="1866041"/>
            <a:ext cx="357327" cy="395108"/>
          </a:xfrm>
          <a:prstGeom prst="rect">
            <a:avLst/>
          </a:prstGeom>
          <a:noFill/>
          <a:ln/>
        </p:spPr>
        <p:txBody>
          <a:bodyPr wrap="square" lIns="68072" tIns="68072" rIns="68072" bIns="68072" rtlCol="0" anchor="ctr">
            <a:spAutoFit/>
          </a:bodyPr>
          <a:lstStyle/>
          <a:p>
            <a:pPr marL="0" indent="0">
              <a:buNone/>
            </a:pPr>
            <a:r>
              <a:rPr lang="en-US" sz="837" b="1" dirty="0">
                <a:latin typeface="Noto Sans" pitchFamily="34" charset="0"/>
                <a:ea typeface="Noto Sans" pitchFamily="34" charset="-122"/>
                <a:cs typeface="Noto Sans" pitchFamily="34" charset="-120"/>
              </a:rPr>
              <a:t>está</a:t>
            </a:r>
            <a:endParaRPr lang="en-US" sz="837" dirty="0"/>
          </a:p>
        </p:txBody>
      </p:sp>
      <p:sp>
        <p:nvSpPr>
          <p:cNvPr id="48" name="Shape 44"/>
          <p:cNvSpPr/>
          <p:nvPr/>
        </p:nvSpPr>
        <p:spPr>
          <a:xfrm>
            <a:off x="6766875" y="2140614"/>
            <a:ext cx="395725" cy="285750"/>
          </a:xfrm>
          <a:prstGeom prst="rect">
            <a:avLst/>
          </a:prstGeom>
          <a:solidFill>
            <a:srgbClr val="3498DB">
              <a:alpha val="20000"/>
            </a:srgbClr>
          </a:solidFill>
          <a:ln/>
        </p:spPr>
        <p:txBody>
          <a:bodyPr/>
          <a:lstStyle/>
          <a:p>
            <a:endParaRPr lang="es-PA"/>
          </a:p>
        </p:txBody>
      </p:sp>
      <p:sp>
        <p:nvSpPr>
          <p:cNvPr id="49" name="Text 45"/>
          <p:cNvSpPr/>
          <p:nvPr/>
        </p:nvSpPr>
        <p:spPr>
          <a:xfrm>
            <a:off x="6766875" y="2085935"/>
            <a:ext cx="395725" cy="395108"/>
          </a:xfrm>
          <a:prstGeom prst="rect">
            <a:avLst/>
          </a:prstGeom>
          <a:noFill/>
          <a:ln/>
        </p:spPr>
        <p:txBody>
          <a:bodyPr wrap="square" lIns="68072" tIns="68072" rIns="68072" bIns="68072" rtlCol="0" anchor="ctr">
            <a:spAutoFit/>
          </a:bodyPr>
          <a:lstStyle/>
          <a:p>
            <a:pPr marL="0" indent="0">
              <a:buNone/>
            </a:pPr>
            <a:r>
              <a:rPr lang="en-US" sz="837" b="1" dirty="0">
                <a:latin typeface="Noto Sans" pitchFamily="34" charset="0"/>
                <a:ea typeface="Noto Sans" pitchFamily="34" charset="-122"/>
                <a:cs typeface="Noto Sans" pitchFamily="34" charset="-120"/>
              </a:rPr>
              <a:t>llena</a:t>
            </a:r>
            <a:endParaRPr lang="en-US" sz="837" dirty="0"/>
          </a:p>
        </p:txBody>
      </p:sp>
      <p:pic>
        <p:nvPicPr>
          <p:cNvPr id="50" name="Image 2" descr="preencoded.png"/>
          <p:cNvPicPr>
            <a:picLocks noChangeAspect="1"/>
          </p:cNvPicPr>
          <p:nvPr/>
        </p:nvPicPr>
        <p:blipFill>
          <a:blip r:embed="rId5"/>
          <a:stretch>
            <a:fillRect/>
          </a:stretch>
        </p:blipFill>
        <p:spPr>
          <a:xfrm>
            <a:off x="5579269" y="1803797"/>
            <a:ext cx="3100388" cy="1785938"/>
          </a:xfrm>
          <a:prstGeom prst="rect">
            <a:avLst/>
          </a:prstGeom>
        </p:spPr>
      </p:pic>
      <p:sp>
        <p:nvSpPr>
          <p:cNvPr id="51" name="Text 46"/>
          <p:cNvSpPr/>
          <p:nvPr/>
        </p:nvSpPr>
        <p:spPr>
          <a:xfrm>
            <a:off x="5579269" y="3668200"/>
            <a:ext cx="1821011" cy="128818"/>
          </a:xfrm>
          <a:prstGeom prst="rect">
            <a:avLst/>
          </a:prstGeom>
          <a:noFill/>
          <a:ln/>
        </p:spPr>
        <p:txBody>
          <a:bodyPr wrap="none" lIns="0" tIns="0" rIns="0" bIns="0" rtlCol="0" anchor="ctr">
            <a:spAutoFit/>
          </a:bodyPr>
          <a:lstStyle/>
          <a:p>
            <a:pPr marL="0" indent="0">
              <a:buNone/>
            </a:pPr>
            <a:r>
              <a:rPr lang="en-US" sz="837" i="1" dirty="0">
                <a:latin typeface="Noto Sans" pitchFamily="34" charset="0"/>
                <a:ea typeface="Noto Sans" pitchFamily="34" charset="-122"/>
                <a:cs typeface="Noto Sans" pitchFamily="34" charset="-120"/>
              </a:rPr>
              <a:t>"La botella está en la mesa, está llena"</a:t>
            </a:r>
            <a:endParaRPr lang="en-US" sz="837" dirty="0"/>
          </a:p>
        </p:txBody>
      </p:sp>
      <p:sp>
        <p:nvSpPr>
          <p:cNvPr id="52" name="Text 47"/>
          <p:cNvSpPr/>
          <p:nvPr/>
        </p:nvSpPr>
        <p:spPr>
          <a:xfrm>
            <a:off x="5579269" y="3862016"/>
            <a:ext cx="2494273" cy="112660"/>
          </a:xfrm>
          <a:prstGeom prst="rect">
            <a:avLst/>
          </a:prstGeom>
          <a:noFill/>
          <a:ln/>
        </p:spPr>
        <p:txBody>
          <a:bodyPr wrap="none" lIns="0" tIns="0" rIns="0" bIns="0" rtlCol="0" anchor="ctr">
            <a:spAutoFit/>
          </a:bodyPr>
          <a:lstStyle/>
          <a:p>
            <a:pPr marL="0" indent="0">
              <a:buNone/>
            </a:pPr>
            <a:r>
              <a:rPr lang="en-US" sz="732" dirty="0">
                <a:latin typeface="Noto Sans" pitchFamily="34" charset="0"/>
                <a:ea typeface="Noto Sans" pitchFamily="34" charset="-122"/>
                <a:cs typeface="Noto Sans" pitchFamily="34" charset="-120"/>
              </a:rPr>
              <a:t>La palabra "está" se refiere a la "botella", no a la "mesa"</a:t>
            </a:r>
            <a:endParaRPr lang="en-US" sz="732" dirty="0"/>
          </a:p>
        </p:txBody>
      </p:sp>
      <p:sp>
        <p:nvSpPr>
          <p:cNvPr id="53" name="Shape 48"/>
          <p:cNvSpPr/>
          <p:nvPr/>
        </p:nvSpPr>
        <p:spPr>
          <a:xfrm>
            <a:off x="5505250" y="4053476"/>
            <a:ext cx="3314700" cy="1185863"/>
          </a:xfrm>
          <a:prstGeom prst="rect">
            <a:avLst/>
          </a:prstGeom>
          <a:solidFill>
            <a:srgbClr val="FFFFFF">
              <a:alpha val="10000"/>
            </a:srgbClr>
          </a:solidFill>
          <a:ln/>
        </p:spPr>
        <p:txBody>
          <a:bodyPr/>
          <a:lstStyle/>
          <a:p>
            <a:endParaRPr lang="es-PA"/>
          </a:p>
        </p:txBody>
      </p:sp>
      <p:sp>
        <p:nvSpPr>
          <p:cNvPr id="54" name="Text 49"/>
          <p:cNvSpPr/>
          <p:nvPr/>
        </p:nvSpPr>
        <p:spPr>
          <a:xfrm>
            <a:off x="5612406" y="4180174"/>
            <a:ext cx="1848263" cy="160941"/>
          </a:xfrm>
          <a:prstGeom prst="rect">
            <a:avLst/>
          </a:prstGeom>
          <a:noFill/>
          <a:ln/>
        </p:spPr>
        <p:txBody>
          <a:bodyPr wrap="none" lIns="0" tIns="0" rIns="0" bIns="0" rtlCol="0" anchor="ctr">
            <a:spAutoFit/>
          </a:bodyPr>
          <a:lstStyle/>
          <a:p>
            <a:pPr marL="0" indent="0">
              <a:buNone/>
            </a:pPr>
            <a:r>
              <a:rPr lang="en-US" sz="1046" b="1" dirty="0">
                <a:latin typeface="Noto Sans" pitchFamily="34" charset="0"/>
                <a:ea typeface="Noto Sans" pitchFamily="34" charset="-122"/>
                <a:cs typeface="Noto Sans" pitchFamily="34" charset="-120"/>
              </a:rPr>
              <a:t>Consejos para el Facilitador</a:t>
            </a:r>
            <a:endParaRPr lang="en-US" sz="1046" dirty="0"/>
          </a:p>
        </p:txBody>
      </p:sp>
      <p:pic>
        <p:nvPicPr>
          <p:cNvPr id="55" name="Image 3" descr="preencoded.png"/>
          <p:cNvPicPr>
            <a:picLocks noChangeAspect="1"/>
          </p:cNvPicPr>
          <p:nvPr/>
        </p:nvPicPr>
        <p:blipFill>
          <a:blip r:embed="rId6"/>
          <a:stretch>
            <a:fillRect/>
          </a:stretch>
        </p:blipFill>
        <p:spPr>
          <a:xfrm>
            <a:off x="5612406" y="4421379"/>
            <a:ext cx="107156" cy="142875"/>
          </a:xfrm>
          <a:prstGeom prst="rect">
            <a:avLst/>
          </a:prstGeom>
        </p:spPr>
      </p:pic>
      <p:sp>
        <p:nvSpPr>
          <p:cNvPr id="56" name="Text 50"/>
          <p:cNvSpPr/>
          <p:nvPr/>
        </p:nvSpPr>
        <p:spPr>
          <a:xfrm>
            <a:off x="5792088" y="4394675"/>
            <a:ext cx="2896428" cy="257635"/>
          </a:xfrm>
          <a:prstGeom prst="rect">
            <a:avLst/>
          </a:prstGeom>
          <a:noFill/>
          <a:ln/>
        </p:spPr>
        <p:txBody>
          <a:bodyPr wrap="square" lIns="0" tIns="0" rIns="0" bIns="0" rtlCol="0" anchor="ctr">
            <a:spAutoFit/>
          </a:bodyPr>
          <a:lstStyle/>
          <a:p>
            <a:pPr marL="0" indent="0" algn="l">
              <a:buNone/>
            </a:pPr>
            <a:r>
              <a:rPr lang="en-US" sz="837" dirty="0">
                <a:latin typeface="Noto Sans" pitchFamily="34" charset="0"/>
                <a:ea typeface="Noto Sans" pitchFamily="34" charset="-122"/>
                <a:cs typeface="Noto Sans" pitchFamily="34" charset="-120"/>
              </a:rPr>
              <a:t>Enfatizar el valor de la automatización de procesos basados en texto</a:t>
            </a:r>
            <a:endParaRPr lang="en-US" sz="837" dirty="0"/>
          </a:p>
        </p:txBody>
      </p:sp>
      <p:pic>
        <p:nvPicPr>
          <p:cNvPr id="57" name="Image 4" descr="preencoded.png"/>
          <p:cNvPicPr>
            <a:picLocks noChangeAspect="1"/>
          </p:cNvPicPr>
          <p:nvPr/>
        </p:nvPicPr>
        <p:blipFill>
          <a:blip r:embed="rId6"/>
          <a:stretch>
            <a:fillRect/>
          </a:stretch>
        </p:blipFill>
        <p:spPr>
          <a:xfrm>
            <a:off x="5612406" y="4792854"/>
            <a:ext cx="107156" cy="142875"/>
          </a:xfrm>
          <a:prstGeom prst="rect">
            <a:avLst/>
          </a:prstGeom>
        </p:spPr>
      </p:pic>
      <p:sp>
        <p:nvSpPr>
          <p:cNvPr id="58" name="Text 51"/>
          <p:cNvSpPr/>
          <p:nvPr/>
        </p:nvSpPr>
        <p:spPr>
          <a:xfrm>
            <a:off x="5792088" y="4766150"/>
            <a:ext cx="3070054" cy="257635"/>
          </a:xfrm>
          <a:prstGeom prst="rect">
            <a:avLst/>
          </a:prstGeom>
          <a:noFill/>
          <a:ln/>
        </p:spPr>
        <p:txBody>
          <a:bodyPr wrap="square" lIns="0" tIns="0" rIns="0" bIns="0" rtlCol="0" anchor="ctr">
            <a:spAutoFit/>
          </a:bodyPr>
          <a:lstStyle/>
          <a:p>
            <a:pPr marL="0" indent="0" algn="l">
              <a:buNone/>
            </a:pPr>
            <a:r>
              <a:rPr lang="en-US" sz="837" dirty="0">
                <a:latin typeface="Noto Sans" pitchFamily="34" charset="0"/>
                <a:ea typeface="Noto Sans" pitchFamily="34" charset="-122"/>
                <a:cs typeface="Noto Sans" pitchFamily="34" charset="-120"/>
              </a:rPr>
              <a:t>Conectar con problemas reales de comunicación en la empresa</a:t>
            </a:r>
            <a:endParaRPr lang="en-US" sz="83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838230"/>
          </a:xfrm>
          <a:prstGeom prst="rect">
            <a:avLst/>
          </a:prstGeom>
        </p:spPr>
      </p:pic>
      <p:sp>
        <p:nvSpPr>
          <p:cNvPr id="3" name="Shape 0"/>
          <p:cNvSpPr/>
          <p:nvPr/>
        </p:nvSpPr>
        <p:spPr>
          <a:xfrm>
            <a:off x="0" y="0"/>
            <a:ext cx="9144000" cy="85725"/>
          </a:xfrm>
          <a:prstGeom prst="rect">
            <a:avLst/>
          </a:prstGeom>
          <a:solidFill>
            <a:srgbClr val="059669"/>
          </a:solidFill>
          <a:ln/>
        </p:spPr>
        <p:txBody>
          <a:bodyPr/>
          <a:lstStyle/>
          <a:p>
            <a:endParaRPr lang="es-PA"/>
          </a:p>
        </p:txBody>
      </p:sp>
      <p:sp>
        <p:nvSpPr>
          <p:cNvPr id="4" name="Text 1"/>
          <p:cNvSpPr/>
          <p:nvPr/>
        </p:nvSpPr>
        <p:spPr>
          <a:xfrm>
            <a:off x="171450" y="294244"/>
            <a:ext cx="5596468" cy="311624"/>
          </a:xfrm>
          <a:prstGeom prst="rect">
            <a:avLst/>
          </a:prstGeom>
          <a:noFill/>
          <a:ln/>
        </p:spPr>
        <p:txBody>
          <a:bodyPr wrap="none" lIns="0" tIns="0" rIns="0" bIns="0" rtlCol="0" anchor="ctr">
            <a:spAutoFit/>
          </a:bodyPr>
          <a:lstStyle/>
          <a:p>
            <a:pPr marL="0" indent="0">
              <a:buNone/>
            </a:pPr>
            <a:r>
              <a:rPr lang="en-US" sz="2025" b="1" dirty="0">
                <a:solidFill>
                  <a:srgbClr val="1E3A8A"/>
                </a:solidFill>
                <a:latin typeface="Segoe UI" pitchFamily="34" charset="0"/>
                <a:ea typeface="Segoe UI" pitchFamily="34" charset="-122"/>
                <a:cs typeface="Segoe UI" pitchFamily="34" charset="-120"/>
              </a:rPr>
              <a:t>Prompt Engineering Efectivo: 6 </a:t>
            </a:r>
            <a:r>
              <a:rPr lang="en-US" sz="2025" b="1" dirty="0" err="1">
                <a:solidFill>
                  <a:srgbClr val="1E3A8A"/>
                </a:solidFill>
                <a:latin typeface="Segoe UI" pitchFamily="34" charset="0"/>
                <a:ea typeface="Segoe UI" pitchFamily="34" charset="-122"/>
                <a:cs typeface="Segoe UI" pitchFamily="34" charset="-120"/>
              </a:rPr>
              <a:t>Técnicas</a:t>
            </a:r>
            <a:r>
              <a:rPr lang="en-US" sz="2025" b="1" dirty="0">
                <a:solidFill>
                  <a:srgbClr val="1E3A8A"/>
                </a:solidFill>
                <a:latin typeface="Segoe UI" pitchFamily="34" charset="0"/>
                <a:ea typeface="Segoe UI" pitchFamily="34" charset="-122"/>
                <a:cs typeface="Segoe UI" pitchFamily="34" charset="-120"/>
              </a:rPr>
              <a:t> Clave</a:t>
            </a:r>
            <a:endParaRPr lang="en-US" sz="2025" dirty="0"/>
          </a:p>
        </p:txBody>
      </p:sp>
      <p:sp>
        <p:nvSpPr>
          <p:cNvPr id="5" name="Shape 2"/>
          <p:cNvSpPr/>
          <p:nvPr/>
        </p:nvSpPr>
        <p:spPr>
          <a:xfrm>
            <a:off x="171450" y="750094"/>
            <a:ext cx="4329113" cy="828675"/>
          </a:xfrm>
          <a:prstGeom prst="rect">
            <a:avLst/>
          </a:prstGeom>
          <a:solidFill>
            <a:srgbClr val="FFFFFF"/>
          </a:solidFill>
          <a:ln/>
        </p:spPr>
        <p:txBody>
          <a:bodyPr/>
          <a:lstStyle/>
          <a:p>
            <a:endParaRPr lang="es-PA"/>
          </a:p>
        </p:txBody>
      </p:sp>
      <p:sp>
        <p:nvSpPr>
          <p:cNvPr id="6" name="Text 3"/>
          <p:cNvSpPr/>
          <p:nvPr/>
        </p:nvSpPr>
        <p:spPr>
          <a:xfrm>
            <a:off x="278606" y="857250"/>
            <a:ext cx="4186238" cy="257175"/>
          </a:xfrm>
          <a:prstGeom prst="rect">
            <a:avLst/>
          </a:prstGeom>
          <a:noFill/>
          <a:ln/>
        </p:spPr>
        <p:txBody>
          <a:bodyPr wrap="none" lIns="0" tIns="0" rIns="0" bIns="0" rtlCol="0" anchor="ctr">
            <a:spAutoFit/>
          </a:bodyPr>
          <a:lstStyle/>
          <a:p>
            <a:pPr marL="0" indent="0">
              <a:buNone/>
            </a:pPr>
            <a:r>
              <a:rPr lang="en-US" sz="1350" b="1" dirty="0">
                <a:solidFill>
                  <a:srgbClr val="059669"/>
                </a:solidFill>
                <a:latin typeface="Segoe UI" pitchFamily="34" charset="0"/>
                <a:ea typeface="Segoe UI" pitchFamily="34" charset="-122"/>
                <a:cs typeface="Segoe UI" pitchFamily="34" charset="-120"/>
              </a:rPr>
              <a:t>¿Qué es el Prompt Engineering?</a:t>
            </a:r>
            <a:endParaRPr lang="en-US" sz="1350" dirty="0"/>
          </a:p>
        </p:txBody>
      </p:sp>
      <p:sp>
        <p:nvSpPr>
          <p:cNvPr id="7" name="Text 4"/>
          <p:cNvSpPr/>
          <p:nvPr/>
        </p:nvSpPr>
        <p:spPr>
          <a:xfrm>
            <a:off x="278606" y="1185863"/>
            <a:ext cx="4186238" cy="285750"/>
          </a:xfrm>
          <a:prstGeom prst="rect">
            <a:avLst/>
          </a:prstGeom>
          <a:noFill/>
          <a:ln/>
        </p:spPr>
        <p:txBody>
          <a:bodyPr wrap="square" lIns="0" tIns="0" rIns="0" bIns="0" rtlCol="0" anchor="ctr">
            <a:spAutoFit/>
          </a:bodyPr>
          <a:lstStyle/>
          <a:p>
            <a:pPr marL="0" indent="0">
              <a:buNone/>
            </a:pPr>
            <a:r>
              <a:rPr lang="en-US" sz="788" dirty="0">
                <a:solidFill>
                  <a:srgbClr val="374151"/>
                </a:solidFill>
                <a:latin typeface="Segoe UI" pitchFamily="34" charset="0"/>
                <a:ea typeface="Segoe UI" pitchFamily="34" charset="-122"/>
                <a:cs typeface="Segoe UI" pitchFamily="34" charset="-120"/>
              </a:rPr>
              <a:t>El arte y la ciencia de formular instrucciones efectivas para sistemas de IA generativa, maximizando la calidad, relevancia y utilidad de las respuestas obtenidas.</a:t>
            </a:r>
            <a:endParaRPr lang="en-US" sz="788" dirty="0"/>
          </a:p>
        </p:txBody>
      </p:sp>
      <p:sp>
        <p:nvSpPr>
          <p:cNvPr id="8" name="Shape 5"/>
          <p:cNvSpPr/>
          <p:nvPr/>
        </p:nvSpPr>
        <p:spPr>
          <a:xfrm>
            <a:off x="171450" y="1664494"/>
            <a:ext cx="4329113" cy="1105495"/>
          </a:xfrm>
          <a:prstGeom prst="rect">
            <a:avLst/>
          </a:prstGeom>
          <a:solidFill>
            <a:srgbClr val="FFFFFF"/>
          </a:solidFill>
          <a:ln/>
        </p:spPr>
        <p:txBody>
          <a:bodyPr/>
          <a:lstStyle/>
          <a:p>
            <a:endParaRPr lang="es-PA"/>
          </a:p>
        </p:txBody>
      </p:sp>
      <p:sp>
        <p:nvSpPr>
          <p:cNvPr id="9" name="Shape 6"/>
          <p:cNvSpPr/>
          <p:nvPr/>
        </p:nvSpPr>
        <p:spPr>
          <a:xfrm>
            <a:off x="257175" y="1755577"/>
            <a:ext cx="171450" cy="171450"/>
          </a:xfrm>
          <a:prstGeom prst="ellipse">
            <a:avLst/>
          </a:prstGeom>
          <a:solidFill>
            <a:srgbClr val="1E3A8A"/>
          </a:solidFill>
          <a:ln/>
        </p:spPr>
        <p:txBody>
          <a:bodyPr/>
          <a:lstStyle/>
          <a:p>
            <a:endParaRPr lang="es-PA"/>
          </a:p>
        </p:txBody>
      </p:sp>
      <p:sp>
        <p:nvSpPr>
          <p:cNvPr id="10" name="Text 7"/>
          <p:cNvSpPr/>
          <p:nvPr/>
        </p:nvSpPr>
        <p:spPr>
          <a:xfrm>
            <a:off x="257175" y="1755577"/>
            <a:ext cx="242888" cy="171450"/>
          </a:xfrm>
          <a:prstGeom prst="rect">
            <a:avLst/>
          </a:prstGeom>
          <a:noFill/>
          <a:ln/>
        </p:spPr>
        <p:txBody>
          <a:bodyPr wrap="none" lIns="0" tIns="0" rIns="0" bIns="0" rtlCol="0" anchor="ctr">
            <a:spAutoFit/>
          </a:bodyPr>
          <a:lstStyle/>
          <a:p>
            <a:pPr marL="0" indent="0" algn="ctr">
              <a:buNone/>
            </a:pPr>
            <a:r>
              <a:rPr lang="en-US" sz="788" b="1" dirty="0">
                <a:solidFill>
                  <a:srgbClr val="FFFFFF"/>
                </a:solidFill>
                <a:latin typeface="Segoe UI" pitchFamily="34" charset="0"/>
                <a:ea typeface="Segoe UI" pitchFamily="34" charset="-122"/>
                <a:cs typeface="Segoe UI" pitchFamily="34" charset="-120"/>
              </a:rPr>
              <a:t>1</a:t>
            </a:r>
            <a:endParaRPr lang="en-US" sz="788" dirty="0"/>
          </a:p>
        </p:txBody>
      </p:sp>
      <p:sp>
        <p:nvSpPr>
          <p:cNvPr id="11" name="Text 8"/>
          <p:cNvSpPr/>
          <p:nvPr/>
        </p:nvSpPr>
        <p:spPr>
          <a:xfrm>
            <a:off x="485775" y="1771650"/>
            <a:ext cx="1887959" cy="128588"/>
          </a:xfrm>
          <a:prstGeom prst="rect">
            <a:avLst/>
          </a:prstGeom>
          <a:noFill/>
          <a:ln/>
        </p:spPr>
        <p:txBody>
          <a:bodyPr wrap="none" lIns="0" tIns="0" rIns="0" bIns="0" rtlCol="0" anchor="ctr">
            <a:spAutoFit/>
          </a:bodyPr>
          <a:lstStyle/>
          <a:p>
            <a:pPr marL="0" indent="0">
              <a:buNone/>
            </a:pPr>
            <a:r>
              <a:rPr lang="en-US" sz="900" b="1" dirty="0">
                <a:solidFill>
                  <a:srgbClr val="374151"/>
                </a:solidFill>
                <a:latin typeface="Segoe UI" pitchFamily="34" charset="0"/>
                <a:ea typeface="Segoe UI" pitchFamily="34" charset="-122"/>
                <a:cs typeface="Segoe UI" pitchFamily="34" charset="-120"/>
              </a:rPr>
              <a:t>Proporcionar contexto específico</a:t>
            </a:r>
            <a:endParaRPr lang="en-US" sz="900" dirty="0"/>
          </a:p>
        </p:txBody>
      </p:sp>
      <p:sp>
        <p:nvSpPr>
          <p:cNvPr id="12" name="Shape 9"/>
          <p:cNvSpPr/>
          <p:nvPr/>
        </p:nvSpPr>
        <p:spPr>
          <a:xfrm>
            <a:off x="257175" y="1969889"/>
            <a:ext cx="4157663" cy="714375"/>
          </a:xfrm>
          <a:prstGeom prst="rect">
            <a:avLst/>
          </a:prstGeom>
          <a:solidFill>
            <a:srgbClr val="F8F9FA"/>
          </a:solidFill>
          <a:ln/>
        </p:spPr>
        <p:txBody>
          <a:bodyPr/>
          <a:lstStyle/>
          <a:p>
            <a:endParaRPr lang="es-PA"/>
          </a:p>
        </p:txBody>
      </p:sp>
      <p:sp>
        <p:nvSpPr>
          <p:cNvPr id="13" name="Text 10"/>
          <p:cNvSpPr/>
          <p:nvPr/>
        </p:nvSpPr>
        <p:spPr>
          <a:xfrm>
            <a:off x="392906" y="2027039"/>
            <a:ext cx="4036219" cy="114300"/>
          </a:xfrm>
          <a:prstGeom prst="rect">
            <a:avLst/>
          </a:prstGeom>
          <a:noFill/>
          <a:ln/>
        </p:spPr>
        <p:txBody>
          <a:bodyPr wrap="none" lIns="0" tIns="0" rIns="0" bIns="0" rtlCol="0" anchor="ctr">
            <a:spAutoFit/>
          </a:bodyPr>
          <a:lstStyle/>
          <a:p>
            <a:pPr marL="0" indent="0">
              <a:buNone/>
            </a:pPr>
            <a:r>
              <a:rPr lang="en-US" sz="675" dirty="0">
                <a:solidFill>
                  <a:srgbClr val="6B7280"/>
                </a:solidFill>
                <a:latin typeface="Segoe UI" pitchFamily="34" charset="0"/>
                <a:ea typeface="Segoe UI" pitchFamily="34" charset="-122"/>
                <a:cs typeface="Segoe UI" pitchFamily="34" charset="-120"/>
              </a:rPr>
              <a:t>Antes:</a:t>
            </a:r>
            <a:endParaRPr lang="en-US" sz="675" dirty="0"/>
          </a:p>
        </p:txBody>
      </p:sp>
      <p:sp>
        <p:nvSpPr>
          <p:cNvPr id="14" name="Text 11"/>
          <p:cNvSpPr/>
          <p:nvPr/>
        </p:nvSpPr>
        <p:spPr>
          <a:xfrm>
            <a:off x="392906" y="2141339"/>
            <a:ext cx="4036219"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"Genera una propuesta para un cliente."</a:t>
            </a:r>
            <a:endParaRPr lang="en-US" sz="675" dirty="0"/>
          </a:p>
        </p:txBody>
      </p:sp>
      <p:sp>
        <p:nvSpPr>
          <p:cNvPr id="15" name="Text 12"/>
          <p:cNvSpPr/>
          <p:nvPr/>
        </p:nvSpPr>
        <p:spPr>
          <a:xfrm>
            <a:off x="392906" y="2284214"/>
            <a:ext cx="4036219" cy="114300"/>
          </a:xfrm>
          <a:prstGeom prst="rect">
            <a:avLst/>
          </a:prstGeom>
          <a:noFill/>
          <a:ln/>
        </p:spPr>
        <p:txBody>
          <a:bodyPr wrap="none" lIns="0" tIns="0" rIns="0" bIns="0" rtlCol="0" anchor="ctr">
            <a:spAutoFit/>
          </a:bodyPr>
          <a:lstStyle/>
          <a:p>
            <a:pPr marL="0" indent="0">
              <a:buNone/>
            </a:pPr>
            <a:r>
              <a:rPr lang="en-US" sz="675" dirty="0">
                <a:solidFill>
                  <a:srgbClr val="6B7280"/>
                </a:solidFill>
                <a:latin typeface="Segoe UI" pitchFamily="34" charset="0"/>
                <a:ea typeface="Segoe UI" pitchFamily="34" charset="-122"/>
                <a:cs typeface="Segoe UI" pitchFamily="34" charset="-120"/>
              </a:rPr>
              <a:t>Después:</a:t>
            </a:r>
            <a:endParaRPr lang="en-US" sz="675" dirty="0"/>
          </a:p>
        </p:txBody>
      </p:sp>
      <p:sp>
        <p:nvSpPr>
          <p:cNvPr id="16" name="Text 13"/>
          <p:cNvSpPr/>
          <p:nvPr/>
        </p:nvSpPr>
        <p:spPr>
          <a:xfrm>
            <a:off x="392906" y="2398514"/>
            <a:ext cx="4036219" cy="228600"/>
          </a:xfrm>
          <a:prstGeom prst="rect">
            <a:avLst/>
          </a:prstGeom>
          <a:noFill/>
          <a:ln/>
        </p:spPr>
        <p:txBody>
          <a:bodyPr wrap="squar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"Genera una propuesta para implementar seguridad perimetral para un banco con 15 sucursales en Panamá..."</a:t>
            </a:r>
            <a:endParaRPr lang="en-US" sz="675" dirty="0"/>
          </a:p>
        </p:txBody>
      </p:sp>
      <p:sp>
        <p:nvSpPr>
          <p:cNvPr id="17" name="Shape 14"/>
          <p:cNvSpPr/>
          <p:nvPr/>
        </p:nvSpPr>
        <p:spPr>
          <a:xfrm>
            <a:off x="171450" y="2927152"/>
            <a:ext cx="4329113" cy="991195"/>
          </a:xfrm>
          <a:prstGeom prst="rect">
            <a:avLst/>
          </a:prstGeom>
          <a:solidFill>
            <a:srgbClr val="FFFFFF"/>
          </a:solidFill>
          <a:ln/>
        </p:spPr>
        <p:txBody>
          <a:bodyPr/>
          <a:lstStyle/>
          <a:p>
            <a:endParaRPr lang="es-PA"/>
          </a:p>
        </p:txBody>
      </p:sp>
      <p:sp>
        <p:nvSpPr>
          <p:cNvPr id="18" name="Shape 15"/>
          <p:cNvSpPr/>
          <p:nvPr/>
        </p:nvSpPr>
        <p:spPr>
          <a:xfrm>
            <a:off x="257175" y="3018234"/>
            <a:ext cx="171450" cy="171450"/>
          </a:xfrm>
          <a:prstGeom prst="ellipse">
            <a:avLst/>
          </a:prstGeom>
          <a:solidFill>
            <a:srgbClr val="1E3A8A"/>
          </a:solidFill>
          <a:ln/>
        </p:spPr>
        <p:txBody>
          <a:bodyPr/>
          <a:lstStyle/>
          <a:p>
            <a:endParaRPr lang="es-PA"/>
          </a:p>
        </p:txBody>
      </p:sp>
      <p:sp>
        <p:nvSpPr>
          <p:cNvPr id="19" name="Text 16"/>
          <p:cNvSpPr/>
          <p:nvPr/>
        </p:nvSpPr>
        <p:spPr>
          <a:xfrm>
            <a:off x="257175" y="3018234"/>
            <a:ext cx="242888" cy="171450"/>
          </a:xfrm>
          <a:prstGeom prst="rect">
            <a:avLst/>
          </a:prstGeom>
          <a:noFill/>
          <a:ln/>
        </p:spPr>
        <p:txBody>
          <a:bodyPr wrap="none" lIns="0" tIns="0" rIns="0" bIns="0" rtlCol="0" anchor="ctr">
            <a:spAutoFit/>
          </a:bodyPr>
          <a:lstStyle/>
          <a:p>
            <a:pPr marL="0" indent="0" algn="ctr">
              <a:buNone/>
            </a:pPr>
            <a:r>
              <a:rPr lang="en-US" sz="788" b="1" dirty="0">
                <a:solidFill>
                  <a:srgbClr val="FFFFFF"/>
                </a:solidFill>
                <a:latin typeface="Segoe UI" pitchFamily="34" charset="0"/>
                <a:ea typeface="Segoe UI" pitchFamily="34" charset="-122"/>
                <a:cs typeface="Segoe UI" pitchFamily="34" charset="-120"/>
              </a:rPr>
              <a:t>2</a:t>
            </a:r>
            <a:endParaRPr lang="en-US" sz="788" dirty="0"/>
          </a:p>
        </p:txBody>
      </p:sp>
      <p:sp>
        <p:nvSpPr>
          <p:cNvPr id="20" name="Text 17"/>
          <p:cNvSpPr/>
          <p:nvPr/>
        </p:nvSpPr>
        <p:spPr>
          <a:xfrm>
            <a:off x="485775" y="3034308"/>
            <a:ext cx="2059409" cy="128588"/>
          </a:xfrm>
          <a:prstGeom prst="rect">
            <a:avLst/>
          </a:prstGeom>
          <a:noFill/>
          <a:ln/>
        </p:spPr>
        <p:txBody>
          <a:bodyPr wrap="none" lIns="0" tIns="0" rIns="0" bIns="0" rtlCol="0" anchor="ctr">
            <a:spAutoFit/>
          </a:bodyPr>
          <a:lstStyle/>
          <a:p>
            <a:pPr marL="0" indent="0">
              <a:buNone/>
            </a:pPr>
            <a:r>
              <a:rPr lang="en-US" sz="900" b="1" dirty="0">
                <a:solidFill>
                  <a:srgbClr val="374151"/>
                </a:solidFill>
                <a:latin typeface="Segoe UI" pitchFamily="34" charset="0"/>
                <a:ea typeface="Segoe UI" pitchFamily="34" charset="-122"/>
                <a:cs typeface="Segoe UI" pitchFamily="34" charset="-120"/>
              </a:rPr>
              <a:t>Mostrar ejemplos de documentación</a:t>
            </a:r>
            <a:endParaRPr lang="en-US" sz="900" dirty="0"/>
          </a:p>
        </p:txBody>
      </p:sp>
      <p:sp>
        <p:nvSpPr>
          <p:cNvPr id="21" name="Shape 18"/>
          <p:cNvSpPr/>
          <p:nvPr/>
        </p:nvSpPr>
        <p:spPr>
          <a:xfrm>
            <a:off x="257175" y="3232547"/>
            <a:ext cx="4157663" cy="600075"/>
          </a:xfrm>
          <a:prstGeom prst="rect">
            <a:avLst/>
          </a:prstGeom>
          <a:solidFill>
            <a:srgbClr val="F8F9FA"/>
          </a:solidFill>
          <a:ln/>
        </p:spPr>
        <p:txBody>
          <a:bodyPr/>
          <a:lstStyle/>
          <a:p>
            <a:endParaRPr lang="es-PA"/>
          </a:p>
        </p:txBody>
      </p:sp>
      <p:sp>
        <p:nvSpPr>
          <p:cNvPr id="22" name="Text 19"/>
          <p:cNvSpPr/>
          <p:nvPr/>
        </p:nvSpPr>
        <p:spPr>
          <a:xfrm>
            <a:off x="392906" y="3289697"/>
            <a:ext cx="4036219" cy="114300"/>
          </a:xfrm>
          <a:prstGeom prst="rect">
            <a:avLst/>
          </a:prstGeom>
          <a:noFill/>
          <a:ln/>
        </p:spPr>
        <p:txBody>
          <a:bodyPr wrap="none" lIns="0" tIns="0" rIns="0" bIns="0" rtlCol="0" anchor="ctr">
            <a:spAutoFit/>
          </a:bodyPr>
          <a:lstStyle/>
          <a:p>
            <a:pPr marL="0" indent="0">
              <a:buNone/>
            </a:pPr>
            <a:r>
              <a:rPr lang="en-US" sz="675" dirty="0">
                <a:solidFill>
                  <a:srgbClr val="6B7280"/>
                </a:solidFill>
                <a:latin typeface="Segoe UI" pitchFamily="34" charset="0"/>
                <a:ea typeface="Segoe UI" pitchFamily="34" charset="-122"/>
                <a:cs typeface="Segoe UI" pitchFamily="34" charset="-120"/>
              </a:rPr>
              <a:t>Antes:</a:t>
            </a:r>
            <a:endParaRPr lang="en-US" sz="675" dirty="0"/>
          </a:p>
        </p:txBody>
      </p:sp>
      <p:sp>
        <p:nvSpPr>
          <p:cNvPr id="23" name="Text 20"/>
          <p:cNvSpPr/>
          <p:nvPr/>
        </p:nvSpPr>
        <p:spPr>
          <a:xfrm>
            <a:off x="392906" y="3403997"/>
            <a:ext cx="4036219"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"Escribe una descripción técnica de nuestra solución."</a:t>
            </a:r>
            <a:endParaRPr lang="en-US" sz="675" dirty="0"/>
          </a:p>
        </p:txBody>
      </p:sp>
      <p:sp>
        <p:nvSpPr>
          <p:cNvPr id="24" name="Text 21"/>
          <p:cNvSpPr/>
          <p:nvPr/>
        </p:nvSpPr>
        <p:spPr>
          <a:xfrm>
            <a:off x="392906" y="3546872"/>
            <a:ext cx="4036219" cy="114300"/>
          </a:xfrm>
          <a:prstGeom prst="rect">
            <a:avLst/>
          </a:prstGeom>
          <a:noFill/>
          <a:ln/>
        </p:spPr>
        <p:txBody>
          <a:bodyPr wrap="none" lIns="0" tIns="0" rIns="0" bIns="0" rtlCol="0" anchor="ctr">
            <a:spAutoFit/>
          </a:bodyPr>
          <a:lstStyle/>
          <a:p>
            <a:pPr marL="0" indent="0">
              <a:buNone/>
            </a:pPr>
            <a:r>
              <a:rPr lang="en-US" sz="675" dirty="0">
                <a:solidFill>
                  <a:srgbClr val="6B7280"/>
                </a:solidFill>
                <a:latin typeface="Segoe UI" pitchFamily="34" charset="0"/>
                <a:ea typeface="Segoe UI" pitchFamily="34" charset="-122"/>
                <a:cs typeface="Segoe UI" pitchFamily="34" charset="-120"/>
              </a:rPr>
              <a:t>Después:</a:t>
            </a:r>
            <a:endParaRPr lang="en-US" sz="675" dirty="0"/>
          </a:p>
        </p:txBody>
      </p:sp>
      <p:sp>
        <p:nvSpPr>
          <p:cNvPr id="25" name="Text 22"/>
          <p:cNvSpPr/>
          <p:nvPr/>
        </p:nvSpPr>
        <p:spPr>
          <a:xfrm>
            <a:off x="392906" y="3661172"/>
            <a:ext cx="4036219"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"Aquí hay dos ejemplos de cómo describimos nuestras soluciones: [ejemplos]..."</a:t>
            </a:r>
            <a:endParaRPr lang="en-US" sz="675" dirty="0"/>
          </a:p>
        </p:txBody>
      </p:sp>
      <p:sp>
        <p:nvSpPr>
          <p:cNvPr id="26" name="Shape 23"/>
          <p:cNvSpPr/>
          <p:nvPr/>
        </p:nvSpPr>
        <p:spPr>
          <a:xfrm>
            <a:off x="171450" y="4075509"/>
            <a:ext cx="4329113" cy="991195"/>
          </a:xfrm>
          <a:prstGeom prst="rect">
            <a:avLst/>
          </a:prstGeom>
          <a:solidFill>
            <a:srgbClr val="FFFFFF"/>
          </a:solidFill>
          <a:ln/>
        </p:spPr>
        <p:txBody>
          <a:bodyPr/>
          <a:lstStyle/>
          <a:p>
            <a:endParaRPr lang="es-PA"/>
          </a:p>
        </p:txBody>
      </p:sp>
      <p:sp>
        <p:nvSpPr>
          <p:cNvPr id="27" name="Shape 24"/>
          <p:cNvSpPr/>
          <p:nvPr/>
        </p:nvSpPr>
        <p:spPr>
          <a:xfrm>
            <a:off x="257175" y="4166592"/>
            <a:ext cx="171450" cy="171450"/>
          </a:xfrm>
          <a:prstGeom prst="ellipse">
            <a:avLst/>
          </a:prstGeom>
          <a:solidFill>
            <a:srgbClr val="1E3A8A"/>
          </a:solidFill>
          <a:ln/>
        </p:spPr>
        <p:txBody>
          <a:bodyPr/>
          <a:lstStyle/>
          <a:p>
            <a:endParaRPr lang="es-PA"/>
          </a:p>
        </p:txBody>
      </p:sp>
      <p:sp>
        <p:nvSpPr>
          <p:cNvPr id="28" name="Text 25"/>
          <p:cNvSpPr/>
          <p:nvPr/>
        </p:nvSpPr>
        <p:spPr>
          <a:xfrm>
            <a:off x="257175" y="4166592"/>
            <a:ext cx="242888" cy="171450"/>
          </a:xfrm>
          <a:prstGeom prst="rect">
            <a:avLst/>
          </a:prstGeom>
          <a:noFill/>
          <a:ln/>
        </p:spPr>
        <p:txBody>
          <a:bodyPr wrap="none" lIns="0" tIns="0" rIns="0" bIns="0" rtlCol="0" anchor="ctr">
            <a:spAutoFit/>
          </a:bodyPr>
          <a:lstStyle/>
          <a:p>
            <a:pPr marL="0" indent="0" algn="ctr">
              <a:buNone/>
            </a:pPr>
            <a:r>
              <a:rPr lang="en-US" sz="788" b="1" dirty="0">
                <a:solidFill>
                  <a:srgbClr val="FFFFFF"/>
                </a:solidFill>
                <a:latin typeface="Segoe UI" pitchFamily="34" charset="0"/>
                <a:ea typeface="Segoe UI" pitchFamily="34" charset="-122"/>
                <a:cs typeface="Segoe UI" pitchFamily="34" charset="-120"/>
              </a:rPr>
              <a:t>3</a:t>
            </a:r>
            <a:endParaRPr lang="en-US" sz="788" dirty="0"/>
          </a:p>
        </p:txBody>
      </p:sp>
      <p:sp>
        <p:nvSpPr>
          <p:cNvPr id="29" name="Text 26"/>
          <p:cNvSpPr/>
          <p:nvPr/>
        </p:nvSpPr>
        <p:spPr>
          <a:xfrm>
            <a:off x="485775" y="4182666"/>
            <a:ext cx="1945667" cy="128588"/>
          </a:xfrm>
          <a:prstGeom prst="rect">
            <a:avLst/>
          </a:prstGeom>
          <a:noFill/>
          <a:ln/>
        </p:spPr>
        <p:txBody>
          <a:bodyPr wrap="none" lIns="0" tIns="0" rIns="0" bIns="0" rtlCol="0" anchor="ctr">
            <a:spAutoFit/>
          </a:bodyPr>
          <a:lstStyle/>
          <a:p>
            <a:pPr marL="0" indent="0">
              <a:buNone/>
            </a:pPr>
            <a:r>
              <a:rPr lang="en-US" sz="900" b="1" dirty="0">
                <a:solidFill>
                  <a:srgbClr val="374151"/>
                </a:solidFill>
                <a:latin typeface="Segoe UI" pitchFamily="34" charset="0"/>
                <a:ea typeface="Segoe UI" pitchFamily="34" charset="-122"/>
                <a:cs typeface="Segoe UI" pitchFamily="34" charset="-120"/>
              </a:rPr>
              <a:t>Especificar restricciones de salida</a:t>
            </a:r>
            <a:endParaRPr lang="en-US" sz="900" dirty="0"/>
          </a:p>
        </p:txBody>
      </p:sp>
      <p:sp>
        <p:nvSpPr>
          <p:cNvPr id="30" name="Shape 27"/>
          <p:cNvSpPr/>
          <p:nvPr/>
        </p:nvSpPr>
        <p:spPr>
          <a:xfrm>
            <a:off x="257175" y="4380905"/>
            <a:ext cx="4157663" cy="600075"/>
          </a:xfrm>
          <a:prstGeom prst="rect">
            <a:avLst/>
          </a:prstGeom>
          <a:solidFill>
            <a:srgbClr val="F8F9FA"/>
          </a:solidFill>
          <a:ln/>
        </p:spPr>
        <p:txBody>
          <a:bodyPr/>
          <a:lstStyle/>
          <a:p>
            <a:endParaRPr lang="es-PA"/>
          </a:p>
        </p:txBody>
      </p:sp>
      <p:sp>
        <p:nvSpPr>
          <p:cNvPr id="31" name="Text 28"/>
          <p:cNvSpPr/>
          <p:nvPr/>
        </p:nvSpPr>
        <p:spPr>
          <a:xfrm>
            <a:off x="392906" y="4438055"/>
            <a:ext cx="4036219" cy="114300"/>
          </a:xfrm>
          <a:prstGeom prst="rect">
            <a:avLst/>
          </a:prstGeom>
          <a:noFill/>
          <a:ln/>
        </p:spPr>
        <p:txBody>
          <a:bodyPr wrap="none" lIns="0" tIns="0" rIns="0" bIns="0" rtlCol="0" anchor="ctr">
            <a:spAutoFit/>
          </a:bodyPr>
          <a:lstStyle/>
          <a:p>
            <a:pPr marL="0" indent="0">
              <a:buNone/>
            </a:pPr>
            <a:r>
              <a:rPr lang="en-US" sz="675" dirty="0">
                <a:solidFill>
                  <a:srgbClr val="6B7280"/>
                </a:solidFill>
                <a:latin typeface="Segoe UI" pitchFamily="34" charset="0"/>
                <a:ea typeface="Segoe UI" pitchFamily="34" charset="-122"/>
                <a:cs typeface="Segoe UI" pitchFamily="34" charset="-120"/>
              </a:rPr>
              <a:t>Antes:</a:t>
            </a:r>
            <a:endParaRPr lang="en-US" sz="675" dirty="0"/>
          </a:p>
        </p:txBody>
      </p:sp>
      <p:sp>
        <p:nvSpPr>
          <p:cNvPr id="32" name="Text 29"/>
          <p:cNvSpPr/>
          <p:nvPr/>
        </p:nvSpPr>
        <p:spPr>
          <a:xfrm>
            <a:off x="392906" y="4552355"/>
            <a:ext cx="4036219"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"Crea una propuesta de servicios gestionados."</a:t>
            </a:r>
            <a:endParaRPr lang="en-US" sz="675" dirty="0"/>
          </a:p>
        </p:txBody>
      </p:sp>
      <p:sp>
        <p:nvSpPr>
          <p:cNvPr id="33" name="Text 30"/>
          <p:cNvSpPr/>
          <p:nvPr/>
        </p:nvSpPr>
        <p:spPr>
          <a:xfrm>
            <a:off x="392906" y="4695230"/>
            <a:ext cx="4036219" cy="114300"/>
          </a:xfrm>
          <a:prstGeom prst="rect">
            <a:avLst/>
          </a:prstGeom>
          <a:noFill/>
          <a:ln/>
        </p:spPr>
        <p:txBody>
          <a:bodyPr wrap="none" lIns="0" tIns="0" rIns="0" bIns="0" rtlCol="0" anchor="ctr">
            <a:spAutoFit/>
          </a:bodyPr>
          <a:lstStyle/>
          <a:p>
            <a:pPr marL="0" indent="0">
              <a:buNone/>
            </a:pPr>
            <a:r>
              <a:rPr lang="en-US" sz="675" dirty="0">
                <a:solidFill>
                  <a:srgbClr val="6B7280"/>
                </a:solidFill>
                <a:latin typeface="Segoe UI" pitchFamily="34" charset="0"/>
                <a:ea typeface="Segoe UI" pitchFamily="34" charset="-122"/>
                <a:cs typeface="Segoe UI" pitchFamily="34" charset="-120"/>
              </a:rPr>
              <a:t>Después:</a:t>
            </a:r>
            <a:endParaRPr lang="en-US" sz="675" dirty="0"/>
          </a:p>
        </p:txBody>
      </p:sp>
      <p:sp>
        <p:nvSpPr>
          <p:cNvPr id="34" name="Text 31"/>
          <p:cNvSpPr/>
          <p:nvPr/>
        </p:nvSpPr>
        <p:spPr>
          <a:xfrm>
            <a:off x="392906" y="4809530"/>
            <a:ext cx="4036219"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"Crea una propuesta de 3 páginas con: Resumen, Desafíos, Solución, Beneficios..."</a:t>
            </a:r>
            <a:endParaRPr lang="en-US" sz="675" dirty="0"/>
          </a:p>
        </p:txBody>
      </p:sp>
      <p:sp>
        <p:nvSpPr>
          <p:cNvPr id="35" name="Shape 32"/>
          <p:cNvSpPr/>
          <p:nvPr/>
        </p:nvSpPr>
        <p:spPr>
          <a:xfrm>
            <a:off x="4643438" y="750094"/>
            <a:ext cx="4329113" cy="991195"/>
          </a:xfrm>
          <a:prstGeom prst="rect">
            <a:avLst/>
          </a:prstGeom>
          <a:solidFill>
            <a:srgbClr val="FFFFFF"/>
          </a:solidFill>
          <a:ln/>
        </p:spPr>
        <p:txBody>
          <a:bodyPr/>
          <a:lstStyle/>
          <a:p>
            <a:endParaRPr lang="es-PA"/>
          </a:p>
        </p:txBody>
      </p:sp>
      <p:sp>
        <p:nvSpPr>
          <p:cNvPr id="36" name="Shape 33"/>
          <p:cNvSpPr/>
          <p:nvPr/>
        </p:nvSpPr>
        <p:spPr>
          <a:xfrm>
            <a:off x="4729163" y="841177"/>
            <a:ext cx="171450" cy="171450"/>
          </a:xfrm>
          <a:prstGeom prst="ellipse">
            <a:avLst/>
          </a:prstGeom>
          <a:solidFill>
            <a:srgbClr val="1E3A8A"/>
          </a:solidFill>
          <a:ln/>
        </p:spPr>
        <p:txBody>
          <a:bodyPr/>
          <a:lstStyle/>
          <a:p>
            <a:endParaRPr lang="es-PA"/>
          </a:p>
        </p:txBody>
      </p:sp>
      <p:sp>
        <p:nvSpPr>
          <p:cNvPr id="37" name="Text 34"/>
          <p:cNvSpPr/>
          <p:nvPr/>
        </p:nvSpPr>
        <p:spPr>
          <a:xfrm>
            <a:off x="4729163" y="841177"/>
            <a:ext cx="242888" cy="171450"/>
          </a:xfrm>
          <a:prstGeom prst="rect">
            <a:avLst/>
          </a:prstGeom>
          <a:noFill/>
          <a:ln/>
        </p:spPr>
        <p:txBody>
          <a:bodyPr wrap="none" lIns="0" tIns="0" rIns="0" bIns="0" rtlCol="0" anchor="ctr">
            <a:spAutoFit/>
          </a:bodyPr>
          <a:lstStyle/>
          <a:p>
            <a:pPr marL="0" indent="0" algn="ctr">
              <a:buNone/>
            </a:pPr>
            <a:r>
              <a:rPr lang="en-US" sz="788" b="1" dirty="0">
                <a:solidFill>
                  <a:srgbClr val="FFFFFF"/>
                </a:solidFill>
                <a:latin typeface="Segoe UI" pitchFamily="34" charset="0"/>
                <a:ea typeface="Segoe UI" pitchFamily="34" charset="-122"/>
                <a:cs typeface="Segoe UI" pitchFamily="34" charset="-120"/>
              </a:rPr>
              <a:t>4</a:t>
            </a:r>
            <a:endParaRPr lang="en-US" sz="788" dirty="0"/>
          </a:p>
        </p:txBody>
      </p:sp>
      <p:sp>
        <p:nvSpPr>
          <p:cNvPr id="38" name="Text 35"/>
          <p:cNvSpPr/>
          <p:nvPr/>
        </p:nvSpPr>
        <p:spPr>
          <a:xfrm>
            <a:off x="4957763" y="857250"/>
            <a:ext cx="1913744" cy="128588"/>
          </a:xfrm>
          <a:prstGeom prst="rect">
            <a:avLst/>
          </a:prstGeom>
          <a:noFill/>
          <a:ln/>
        </p:spPr>
        <p:txBody>
          <a:bodyPr wrap="none" lIns="0" tIns="0" rIns="0" bIns="0" rtlCol="0" anchor="ctr">
            <a:spAutoFit/>
          </a:bodyPr>
          <a:lstStyle/>
          <a:p>
            <a:pPr marL="0" indent="0">
              <a:buNone/>
            </a:pPr>
            <a:r>
              <a:rPr lang="en-US" sz="900" b="1" dirty="0">
                <a:solidFill>
                  <a:srgbClr val="374151"/>
                </a:solidFill>
                <a:latin typeface="Segoe UI" pitchFamily="34" charset="0"/>
                <a:ea typeface="Segoe UI" pitchFamily="34" charset="-122"/>
                <a:cs typeface="Segoe UI" pitchFamily="34" charset="-120"/>
              </a:rPr>
              <a:t>Dividir tareas complejas en pasos</a:t>
            </a:r>
            <a:endParaRPr lang="en-US" sz="900" dirty="0"/>
          </a:p>
        </p:txBody>
      </p:sp>
      <p:sp>
        <p:nvSpPr>
          <p:cNvPr id="39" name="Shape 36"/>
          <p:cNvSpPr/>
          <p:nvPr/>
        </p:nvSpPr>
        <p:spPr>
          <a:xfrm>
            <a:off x="4729163" y="1055489"/>
            <a:ext cx="4157663" cy="600075"/>
          </a:xfrm>
          <a:prstGeom prst="rect">
            <a:avLst/>
          </a:prstGeom>
          <a:solidFill>
            <a:srgbClr val="F8F9FA"/>
          </a:solidFill>
          <a:ln/>
        </p:spPr>
        <p:txBody>
          <a:bodyPr/>
          <a:lstStyle/>
          <a:p>
            <a:endParaRPr lang="es-PA"/>
          </a:p>
        </p:txBody>
      </p:sp>
      <p:sp>
        <p:nvSpPr>
          <p:cNvPr id="40" name="Text 37"/>
          <p:cNvSpPr/>
          <p:nvPr/>
        </p:nvSpPr>
        <p:spPr>
          <a:xfrm>
            <a:off x="4864894" y="1112639"/>
            <a:ext cx="4036219" cy="114300"/>
          </a:xfrm>
          <a:prstGeom prst="rect">
            <a:avLst/>
          </a:prstGeom>
          <a:noFill/>
          <a:ln/>
        </p:spPr>
        <p:txBody>
          <a:bodyPr wrap="none" lIns="0" tIns="0" rIns="0" bIns="0" rtlCol="0" anchor="ctr">
            <a:spAutoFit/>
          </a:bodyPr>
          <a:lstStyle/>
          <a:p>
            <a:pPr marL="0" indent="0">
              <a:buNone/>
            </a:pPr>
            <a:r>
              <a:rPr lang="en-US" sz="675" dirty="0">
                <a:solidFill>
                  <a:srgbClr val="6B7280"/>
                </a:solidFill>
                <a:latin typeface="Segoe UI" pitchFamily="34" charset="0"/>
                <a:ea typeface="Segoe UI" pitchFamily="34" charset="-122"/>
                <a:cs typeface="Segoe UI" pitchFamily="34" charset="-120"/>
              </a:rPr>
              <a:t>Antes:</a:t>
            </a:r>
            <a:endParaRPr lang="en-US" sz="675" dirty="0"/>
          </a:p>
        </p:txBody>
      </p:sp>
      <p:sp>
        <p:nvSpPr>
          <p:cNvPr id="41" name="Text 38"/>
          <p:cNvSpPr/>
          <p:nvPr/>
        </p:nvSpPr>
        <p:spPr>
          <a:xfrm>
            <a:off x="4864894" y="1226939"/>
            <a:ext cx="4036219"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"Ayúdame con la migración a la nube."</a:t>
            </a:r>
            <a:endParaRPr lang="en-US" sz="675" dirty="0"/>
          </a:p>
        </p:txBody>
      </p:sp>
      <p:sp>
        <p:nvSpPr>
          <p:cNvPr id="42" name="Text 39"/>
          <p:cNvSpPr/>
          <p:nvPr/>
        </p:nvSpPr>
        <p:spPr>
          <a:xfrm>
            <a:off x="4864894" y="1369814"/>
            <a:ext cx="4036219" cy="114300"/>
          </a:xfrm>
          <a:prstGeom prst="rect">
            <a:avLst/>
          </a:prstGeom>
          <a:noFill/>
          <a:ln/>
        </p:spPr>
        <p:txBody>
          <a:bodyPr wrap="none" lIns="0" tIns="0" rIns="0" bIns="0" rtlCol="0" anchor="ctr">
            <a:spAutoFit/>
          </a:bodyPr>
          <a:lstStyle/>
          <a:p>
            <a:pPr marL="0" indent="0">
              <a:buNone/>
            </a:pPr>
            <a:r>
              <a:rPr lang="en-US" sz="675" dirty="0">
                <a:solidFill>
                  <a:srgbClr val="6B7280"/>
                </a:solidFill>
                <a:latin typeface="Segoe UI" pitchFamily="34" charset="0"/>
                <a:ea typeface="Segoe UI" pitchFamily="34" charset="-122"/>
                <a:cs typeface="Segoe UI" pitchFamily="34" charset="-120"/>
              </a:rPr>
              <a:t>Después:</a:t>
            </a:r>
            <a:endParaRPr lang="en-US" sz="675" dirty="0"/>
          </a:p>
        </p:txBody>
      </p:sp>
      <p:sp>
        <p:nvSpPr>
          <p:cNvPr id="43" name="Text 40"/>
          <p:cNvSpPr/>
          <p:nvPr/>
        </p:nvSpPr>
        <p:spPr>
          <a:xfrm>
            <a:off x="4864894" y="1484114"/>
            <a:ext cx="4036219"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"Planifica la migración mediante: 1) Evaluación, 2) Identificación de componentes críticos, 3) Diseño..."</a:t>
            </a:r>
            <a:endParaRPr lang="en-US" sz="675" dirty="0"/>
          </a:p>
        </p:txBody>
      </p:sp>
      <p:sp>
        <p:nvSpPr>
          <p:cNvPr id="44" name="Shape 41"/>
          <p:cNvSpPr/>
          <p:nvPr/>
        </p:nvSpPr>
        <p:spPr>
          <a:xfrm>
            <a:off x="4643438" y="1898452"/>
            <a:ext cx="4329113" cy="605433"/>
          </a:xfrm>
          <a:prstGeom prst="rect">
            <a:avLst/>
          </a:prstGeom>
          <a:solidFill>
            <a:srgbClr val="FFFFFF"/>
          </a:solidFill>
          <a:ln/>
        </p:spPr>
        <p:txBody>
          <a:bodyPr/>
          <a:lstStyle/>
          <a:p>
            <a:endParaRPr lang="es-PA"/>
          </a:p>
        </p:txBody>
      </p:sp>
      <p:sp>
        <p:nvSpPr>
          <p:cNvPr id="45" name="Shape 42"/>
          <p:cNvSpPr/>
          <p:nvPr/>
        </p:nvSpPr>
        <p:spPr>
          <a:xfrm>
            <a:off x="4729163" y="1989534"/>
            <a:ext cx="171450" cy="171450"/>
          </a:xfrm>
          <a:prstGeom prst="ellipse">
            <a:avLst/>
          </a:prstGeom>
          <a:solidFill>
            <a:srgbClr val="1E3A8A"/>
          </a:solidFill>
          <a:ln/>
        </p:spPr>
        <p:txBody>
          <a:bodyPr/>
          <a:lstStyle/>
          <a:p>
            <a:endParaRPr lang="es-PA"/>
          </a:p>
        </p:txBody>
      </p:sp>
      <p:sp>
        <p:nvSpPr>
          <p:cNvPr id="46" name="Text 43"/>
          <p:cNvSpPr/>
          <p:nvPr/>
        </p:nvSpPr>
        <p:spPr>
          <a:xfrm>
            <a:off x="4729163" y="1989534"/>
            <a:ext cx="242888" cy="171450"/>
          </a:xfrm>
          <a:prstGeom prst="rect">
            <a:avLst/>
          </a:prstGeom>
          <a:noFill/>
          <a:ln/>
        </p:spPr>
        <p:txBody>
          <a:bodyPr wrap="none" lIns="0" tIns="0" rIns="0" bIns="0" rtlCol="0" anchor="ctr">
            <a:spAutoFit/>
          </a:bodyPr>
          <a:lstStyle/>
          <a:p>
            <a:pPr marL="0" indent="0" algn="ctr">
              <a:buNone/>
            </a:pPr>
            <a:r>
              <a:rPr lang="en-US" sz="788" b="1" dirty="0">
                <a:solidFill>
                  <a:srgbClr val="FFFFFF"/>
                </a:solidFill>
                <a:latin typeface="Segoe UI" pitchFamily="34" charset="0"/>
                <a:ea typeface="Segoe UI" pitchFamily="34" charset="-122"/>
                <a:cs typeface="Segoe UI" pitchFamily="34" charset="-120"/>
              </a:rPr>
              <a:t>5</a:t>
            </a:r>
            <a:endParaRPr lang="en-US" sz="788" dirty="0"/>
          </a:p>
        </p:txBody>
      </p:sp>
      <p:sp>
        <p:nvSpPr>
          <p:cNvPr id="47" name="Text 44"/>
          <p:cNvSpPr/>
          <p:nvPr/>
        </p:nvSpPr>
        <p:spPr>
          <a:xfrm>
            <a:off x="4957763" y="2005608"/>
            <a:ext cx="1443428" cy="128588"/>
          </a:xfrm>
          <a:prstGeom prst="rect">
            <a:avLst/>
          </a:prstGeom>
          <a:noFill/>
          <a:ln/>
        </p:spPr>
        <p:txBody>
          <a:bodyPr wrap="none" lIns="0" tIns="0" rIns="0" bIns="0" rtlCol="0" anchor="ctr">
            <a:spAutoFit/>
          </a:bodyPr>
          <a:lstStyle/>
          <a:p>
            <a:pPr marL="0" indent="0">
              <a:buNone/>
            </a:pPr>
            <a:r>
              <a:rPr lang="en-US" sz="900" b="1" dirty="0">
                <a:solidFill>
                  <a:srgbClr val="374151"/>
                </a:solidFill>
                <a:latin typeface="Segoe UI" pitchFamily="34" charset="0"/>
                <a:ea typeface="Segoe UI" pitchFamily="34" charset="-122"/>
                <a:cs typeface="Segoe UI" pitchFamily="34" charset="-120"/>
              </a:rPr>
              <a:t>Pedir que piense primero</a:t>
            </a:r>
            <a:endParaRPr lang="en-US" sz="900" dirty="0"/>
          </a:p>
        </p:txBody>
      </p:sp>
      <p:sp>
        <p:nvSpPr>
          <p:cNvPr id="48" name="Text 45"/>
          <p:cNvSpPr/>
          <p:nvPr/>
        </p:nvSpPr>
        <p:spPr>
          <a:xfrm>
            <a:off x="4729163" y="2199984"/>
            <a:ext cx="4229100" cy="207749"/>
          </a:xfrm>
          <a:prstGeom prst="rect">
            <a:avLst/>
          </a:prstGeom>
          <a:noFill/>
          <a:ln/>
        </p:spPr>
        <p:txBody>
          <a:bodyPr wrap="squar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"Antes de responder, piensa en este problema de Zero Trust. Considera los productos de , limitaciones del cliente, requisitos regulatorios..."</a:t>
            </a:r>
            <a:endParaRPr lang="en-US" sz="675" dirty="0"/>
          </a:p>
        </p:txBody>
      </p:sp>
      <p:sp>
        <p:nvSpPr>
          <p:cNvPr id="49" name="Shape 46"/>
          <p:cNvSpPr/>
          <p:nvPr/>
        </p:nvSpPr>
        <p:spPr>
          <a:xfrm>
            <a:off x="4643438" y="2661047"/>
            <a:ext cx="4329113" cy="605433"/>
          </a:xfrm>
          <a:prstGeom prst="rect">
            <a:avLst/>
          </a:prstGeom>
          <a:solidFill>
            <a:srgbClr val="FFFFFF"/>
          </a:solidFill>
          <a:ln/>
        </p:spPr>
        <p:txBody>
          <a:bodyPr/>
          <a:lstStyle/>
          <a:p>
            <a:endParaRPr lang="es-PA"/>
          </a:p>
        </p:txBody>
      </p:sp>
      <p:sp>
        <p:nvSpPr>
          <p:cNvPr id="50" name="Shape 47"/>
          <p:cNvSpPr/>
          <p:nvPr/>
        </p:nvSpPr>
        <p:spPr>
          <a:xfrm>
            <a:off x="4729163" y="2752130"/>
            <a:ext cx="171450" cy="171450"/>
          </a:xfrm>
          <a:prstGeom prst="ellipse">
            <a:avLst/>
          </a:prstGeom>
          <a:solidFill>
            <a:srgbClr val="1E3A8A"/>
          </a:solidFill>
          <a:ln/>
        </p:spPr>
        <p:txBody>
          <a:bodyPr/>
          <a:lstStyle/>
          <a:p>
            <a:endParaRPr lang="es-PA"/>
          </a:p>
        </p:txBody>
      </p:sp>
      <p:sp>
        <p:nvSpPr>
          <p:cNvPr id="51" name="Text 48"/>
          <p:cNvSpPr/>
          <p:nvPr/>
        </p:nvSpPr>
        <p:spPr>
          <a:xfrm>
            <a:off x="4729163" y="2752130"/>
            <a:ext cx="242888" cy="171450"/>
          </a:xfrm>
          <a:prstGeom prst="rect">
            <a:avLst/>
          </a:prstGeom>
          <a:noFill/>
          <a:ln/>
        </p:spPr>
        <p:txBody>
          <a:bodyPr wrap="none" lIns="0" tIns="0" rIns="0" bIns="0" rtlCol="0" anchor="ctr">
            <a:spAutoFit/>
          </a:bodyPr>
          <a:lstStyle/>
          <a:p>
            <a:pPr marL="0" indent="0" algn="ctr">
              <a:buNone/>
            </a:pPr>
            <a:r>
              <a:rPr lang="en-US" sz="788" b="1" dirty="0">
                <a:solidFill>
                  <a:srgbClr val="FFFFFF"/>
                </a:solidFill>
                <a:latin typeface="Segoe UI" pitchFamily="34" charset="0"/>
                <a:ea typeface="Segoe UI" pitchFamily="34" charset="-122"/>
                <a:cs typeface="Segoe UI" pitchFamily="34" charset="-120"/>
              </a:rPr>
              <a:t>6</a:t>
            </a:r>
            <a:endParaRPr lang="en-US" sz="788" dirty="0"/>
          </a:p>
        </p:txBody>
      </p:sp>
      <p:sp>
        <p:nvSpPr>
          <p:cNvPr id="52" name="Text 49"/>
          <p:cNvSpPr/>
          <p:nvPr/>
        </p:nvSpPr>
        <p:spPr>
          <a:xfrm>
            <a:off x="4957763" y="2768203"/>
            <a:ext cx="1792746" cy="128588"/>
          </a:xfrm>
          <a:prstGeom prst="rect">
            <a:avLst/>
          </a:prstGeom>
          <a:noFill/>
          <a:ln/>
        </p:spPr>
        <p:txBody>
          <a:bodyPr wrap="none" lIns="0" tIns="0" rIns="0" bIns="0" rtlCol="0" anchor="ctr">
            <a:spAutoFit/>
          </a:bodyPr>
          <a:lstStyle/>
          <a:p>
            <a:pPr marL="0" indent="0">
              <a:buNone/>
            </a:pPr>
            <a:r>
              <a:rPr lang="en-US" sz="900" b="1" dirty="0">
                <a:solidFill>
                  <a:srgbClr val="374151"/>
                </a:solidFill>
                <a:latin typeface="Segoe UI" pitchFamily="34" charset="0"/>
                <a:ea typeface="Segoe UI" pitchFamily="34" charset="-122"/>
                <a:cs typeface="Segoe UI" pitchFamily="34" charset="-120"/>
              </a:rPr>
              <a:t>Definir el rol según la audiencia</a:t>
            </a:r>
            <a:endParaRPr lang="en-US" sz="900" dirty="0"/>
          </a:p>
        </p:txBody>
      </p:sp>
      <p:sp>
        <p:nvSpPr>
          <p:cNvPr id="53" name="Text 50"/>
          <p:cNvSpPr/>
          <p:nvPr/>
        </p:nvSpPr>
        <p:spPr>
          <a:xfrm>
            <a:off x="4729163" y="2952155"/>
            <a:ext cx="4229100" cy="228600"/>
          </a:xfrm>
          <a:prstGeom prst="rect">
            <a:avLst/>
          </a:prstGeom>
          <a:noFill/>
          <a:ln/>
        </p:spPr>
        <p:txBody>
          <a:bodyPr wrap="squar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"Explica la ciberseguridad como un CISO hablando con ejecutivos de un banco con conocimientos técnicos limitados..."</a:t>
            </a:r>
            <a:endParaRPr lang="en-US" sz="675" dirty="0"/>
          </a:p>
        </p:txBody>
      </p:sp>
      <p:sp>
        <p:nvSpPr>
          <p:cNvPr id="54" name="Shape 51"/>
          <p:cNvSpPr/>
          <p:nvPr/>
        </p:nvSpPr>
        <p:spPr>
          <a:xfrm>
            <a:off x="4643438" y="3452217"/>
            <a:ext cx="4329113" cy="1471613"/>
          </a:xfrm>
          <a:prstGeom prst="rect">
            <a:avLst/>
          </a:prstGeom>
          <a:solidFill>
            <a:srgbClr val="FFFFFF"/>
          </a:solidFill>
          <a:ln/>
        </p:spPr>
        <p:txBody>
          <a:bodyPr/>
          <a:lstStyle/>
          <a:p>
            <a:endParaRPr lang="es-PA"/>
          </a:p>
        </p:txBody>
      </p:sp>
      <p:sp>
        <p:nvSpPr>
          <p:cNvPr id="55" name="Text 52"/>
          <p:cNvSpPr/>
          <p:nvPr/>
        </p:nvSpPr>
        <p:spPr>
          <a:xfrm>
            <a:off x="4750594" y="3559373"/>
            <a:ext cx="4186238" cy="200025"/>
          </a:xfrm>
          <a:prstGeom prst="rect">
            <a:avLst/>
          </a:prstGeom>
          <a:noFill/>
          <a:ln/>
        </p:spPr>
        <p:txBody>
          <a:bodyPr wrap="none" lIns="0" tIns="0" rIns="0" bIns="0" rtlCol="0" anchor="ctr">
            <a:spAutoFit/>
          </a:bodyPr>
          <a:lstStyle/>
          <a:p>
            <a:pPr marL="0" indent="0">
              <a:buNone/>
            </a:pPr>
            <a:r>
              <a:rPr lang="en-US" sz="1350" b="1" dirty="0">
                <a:solidFill>
                  <a:srgbClr val="059669"/>
                </a:solidFill>
                <a:latin typeface="Segoe UI" pitchFamily="34" charset="0"/>
                <a:ea typeface="Segoe UI" pitchFamily="34" charset="-122"/>
                <a:cs typeface="Segoe UI" pitchFamily="34" charset="-120"/>
              </a:rPr>
              <a:t>Ejercicio Práctico</a:t>
            </a:r>
            <a:endParaRPr lang="en-US" sz="1350" dirty="0"/>
          </a:p>
        </p:txBody>
      </p:sp>
      <p:sp>
        <p:nvSpPr>
          <p:cNvPr id="56" name="Shape 53"/>
          <p:cNvSpPr/>
          <p:nvPr/>
        </p:nvSpPr>
        <p:spPr>
          <a:xfrm>
            <a:off x="4750594" y="3830836"/>
            <a:ext cx="4114800" cy="285750"/>
          </a:xfrm>
          <a:prstGeom prst="rect">
            <a:avLst/>
          </a:prstGeom>
          <a:solidFill>
            <a:srgbClr val="EFF6FF"/>
          </a:solidFill>
          <a:ln/>
        </p:spPr>
        <p:txBody>
          <a:bodyPr/>
          <a:lstStyle/>
          <a:p>
            <a:endParaRPr lang="es-PA"/>
          </a:p>
        </p:txBody>
      </p:sp>
      <p:pic>
        <p:nvPicPr>
          <p:cNvPr id="57" name="Image 1" descr="preencoded.png"/>
          <p:cNvPicPr>
            <a:picLocks noChangeAspect="1"/>
          </p:cNvPicPr>
          <p:nvPr/>
        </p:nvPicPr>
        <p:blipFill>
          <a:blip r:embed="rId4"/>
          <a:stretch>
            <a:fillRect/>
          </a:stretch>
        </p:blipFill>
        <p:spPr>
          <a:xfrm>
            <a:off x="4807744" y="3912989"/>
            <a:ext cx="108942" cy="114300"/>
          </a:xfrm>
          <a:prstGeom prst="rect">
            <a:avLst/>
          </a:prstGeom>
        </p:spPr>
      </p:pic>
      <p:sp>
        <p:nvSpPr>
          <p:cNvPr id="58" name="Text 54"/>
          <p:cNvSpPr/>
          <p:nvPr/>
        </p:nvSpPr>
        <p:spPr>
          <a:xfrm>
            <a:off x="4973836" y="3909417"/>
            <a:ext cx="1195741" cy="128588"/>
          </a:xfrm>
          <a:prstGeom prst="rect">
            <a:avLst/>
          </a:prstGeom>
          <a:noFill/>
          <a:ln/>
        </p:spPr>
        <p:txBody>
          <a:bodyPr wrap="none" lIns="0" tIns="0" rIns="0" bIns="0" rtlCol="0" anchor="ctr">
            <a:spAutoFit/>
          </a:bodyPr>
          <a:lstStyle/>
          <a:p>
            <a:pPr marL="0" indent="0">
              <a:buNone/>
            </a:pPr>
            <a:r>
              <a:rPr lang="en-US" sz="900" b="1" dirty="0">
                <a:solidFill>
                  <a:srgbClr val="374151"/>
                </a:solidFill>
                <a:latin typeface="Segoe UI" pitchFamily="34" charset="0"/>
                <a:ea typeface="Segoe UI" pitchFamily="34" charset="-122"/>
                <a:cs typeface="Segoe UI" pitchFamily="34" charset="-120"/>
              </a:rPr>
              <a:t>Herramienta: Gemini</a:t>
            </a:r>
            <a:endParaRPr lang="en-US" sz="900" dirty="0"/>
          </a:p>
        </p:txBody>
      </p:sp>
      <p:sp>
        <p:nvSpPr>
          <p:cNvPr id="59" name="Text 55"/>
          <p:cNvSpPr/>
          <p:nvPr/>
        </p:nvSpPr>
        <p:spPr>
          <a:xfrm>
            <a:off x="4750594" y="4184547"/>
            <a:ext cx="2019784" cy="121252"/>
          </a:xfrm>
          <a:prstGeom prst="rect">
            <a:avLst/>
          </a:prstGeom>
          <a:noFill/>
          <a:ln/>
        </p:spPr>
        <p:txBody>
          <a:bodyPr wrap="none" lIns="0" tIns="0" rIns="0" bIns="0" rtlCol="0" anchor="ctr">
            <a:spAutoFit/>
          </a:bodyPr>
          <a:lstStyle/>
          <a:p>
            <a:pPr marL="0" indent="0">
              <a:buNone/>
            </a:pPr>
            <a:r>
              <a:rPr lang="en-US" sz="788" b="1" dirty="0">
                <a:solidFill>
                  <a:srgbClr val="374151"/>
                </a:solidFill>
                <a:latin typeface="Segoe UI" pitchFamily="34" charset="0"/>
                <a:ea typeface="Segoe UI" pitchFamily="34" charset="-122"/>
                <a:cs typeface="Segoe UI" pitchFamily="34" charset="-120"/>
              </a:rPr>
              <a:t>Ingeniería de Prompts para Propuestas de </a:t>
            </a:r>
            <a:endParaRPr lang="en-US" sz="788" dirty="0"/>
          </a:p>
        </p:txBody>
      </p:sp>
      <p:sp>
        <p:nvSpPr>
          <p:cNvPr id="60" name="Text 56"/>
          <p:cNvSpPr/>
          <p:nvPr/>
        </p:nvSpPr>
        <p:spPr>
          <a:xfrm>
            <a:off x="4893469" y="4316611"/>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Acceda a Gemini (gemini.google.com)</a:t>
            </a:r>
            <a:endParaRPr lang="en-US" sz="675" dirty="0"/>
          </a:p>
        </p:txBody>
      </p:sp>
      <p:sp>
        <p:nvSpPr>
          <p:cNvPr id="61" name="Text 57"/>
          <p:cNvSpPr/>
          <p:nvPr/>
        </p:nvSpPr>
        <p:spPr>
          <a:xfrm>
            <a:off x="4893469" y="4445198"/>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Seleccione un escenario: modernización retail, ciberseguridad financiera o migración educativa</a:t>
            </a:r>
            <a:endParaRPr lang="en-US" sz="675" dirty="0"/>
          </a:p>
        </p:txBody>
      </p:sp>
      <p:sp>
        <p:nvSpPr>
          <p:cNvPr id="62" name="Text 58"/>
          <p:cNvSpPr/>
          <p:nvPr/>
        </p:nvSpPr>
        <p:spPr>
          <a:xfrm>
            <a:off x="4893469" y="4573786"/>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Cree un prompt básico y un prompt avanzado</a:t>
            </a:r>
            <a:endParaRPr lang="en-US" sz="675" dirty="0"/>
          </a:p>
        </p:txBody>
      </p:sp>
      <p:sp>
        <p:nvSpPr>
          <p:cNvPr id="63" name="Text 59"/>
          <p:cNvSpPr/>
          <p:nvPr/>
        </p:nvSpPr>
        <p:spPr>
          <a:xfrm>
            <a:off x="4893469" y="4702373"/>
            <a:ext cx="40433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Compare resultados y analice diferencias</a:t>
            </a:r>
            <a:endParaRPr lang="en-US" sz="675" dirty="0"/>
          </a:p>
        </p:txBody>
      </p:sp>
      <p:sp>
        <p:nvSpPr>
          <p:cNvPr id="64" name="Shape 60"/>
          <p:cNvSpPr/>
          <p:nvPr/>
        </p:nvSpPr>
        <p:spPr>
          <a:xfrm>
            <a:off x="171450" y="5209580"/>
            <a:ext cx="8801100" cy="457200"/>
          </a:xfrm>
          <a:prstGeom prst="rect">
            <a:avLst/>
          </a:prstGeom>
          <a:solidFill>
            <a:srgbClr val="FFFBEB"/>
          </a:solidFill>
          <a:ln/>
        </p:spPr>
        <p:txBody>
          <a:bodyPr/>
          <a:lstStyle/>
          <a:p>
            <a:endParaRPr lang="es-PA"/>
          </a:p>
        </p:txBody>
      </p:sp>
      <p:sp>
        <p:nvSpPr>
          <p:cNvPr id="65" name="Shape 61"/>
          <p:cNvSpPr/>
          <p:nvPr/>
        </p:nvSpPr>
        <p:spPr>
          <a:xfrm>
            <a:off x="171450" y="5209580"/>
            <a:ext cx="35719" cy="457200"/>
          </a:xfrm>
          <a:prstGeom prst="rect">
            <a:avLst/>
          </a:prstGeom>
          <a:solidFill>
            <a:srgbClr val="EA580C"/>
          </a:solidFill>
          <a:ln/>
        </p:spPr>
        <p:txBody>
          <a:bodyPr/>
          <a:lstStyle/>
          <a:p>
            <a:endParaRPr lang="es-PA"/>
          </a:p>
        </p:txBody>
      </p:sp>
      <p:pic>
        <p:nvPicPr>
          <p:cNvPr id="66" name="Image 2" descr="preencoded.png"/>
          <p:cNvPicPr>
            <a:picLocks noChangeAspect="1"/>
          </p:cNvPicPr>
          <p:nvPr/>
        </p:nvPicPr>
        <p:blipFill>
          <a:blip r:embed="rId5"/>
          <a:stretch>
            <a:fillRect/>
          </a:stretch>
        </p:blipFill>
        <p:spPr>
          <a:xfrm>
            <a:off x="257175" y="5313164"/>
            <a:ext cx="75009" cy="100013"/>
          </a:xfrm>
          <a:prstGeom prst="rect">
            <a:avLst/>
          </a:prstGeom>
        </p:spPr>
      </p:pic>
      <p:sp>
        <p:nvSpPr>
          <p:cNvPr id="67" name="Text 62"/>
          <p:cNvSpPr/>
          <p:nvPr/>
        </p:nvSpPr>
        <p:spPr>
          <a:xfrm>
            <a:off x="389334" y="5309592"/>
            <a:ext cx="1105216" cy="112514"/>
          </a:xfrm>
          <a:prstGeom prst="rect">
            <a:avLst/>
          </a:prstGeom>
          <a:noFill/>
          <a:ln/>
        </p:spPr>
        <p:txBody>
          <a:bodyPr wrap="none" lIns="0" tIns="0" rIns="0" bIns="0" rtlCol="0" anchor="ctr">
            <a:spAutoFit/>
          </a:bodyPr>
          <a:lstStyle/>
          <a:p>
            <a:pPr marL="0" indent="0">
              <a:buNone/>
            </a:pPr>
            <a:r>
              <a:rPr lang="en-US" sz="788" b="1" dirty="0">
                <a:solidFill>
                  <a:srgbClr val="374151"/>
                </a:solidFill>
                <a:latin typeface="Segoe UI" pitchFamily="34" charset="0"/>
                <a:ea typeface="Segoe UI" pitchFamily="34" charset="-122"/>
                <a:cs typeface="Segoe UI" pitchFamily="34" charset="-120"/>
              </a:rPr>
              <a:t>Pregunta Estratégica:</a:t>
            </a:r>
            <a:endParaRPr lang="en-US" sz="788" dirty="0"/>
          </a:p>
        </p:txBody>
      </p:sp>
      <p:sp>
        <p:nvSpPr>
          <p:cNvPr id="68" name="Text 63"/>
          <p:cNvSpPr/>
          <p:nvPr/>
        </p:nvSpPr>
        <p:spPr>
          <a:xfrm>
            <a:off x="257175" y="5448991"/>
            <a:ext cx="7591822" cy="121252"/>
          </a:xfrm>
          <a:prstGeom prst="rect">
            <a:avLst/>
          </a:prstGeom>
          <a:noFill/>
          <a:ln/>
        </p:spPr>
        <p:txBody>
          <a:bodyPr wrap="none" lIns="0" tIns="0" rIns="0" bIns="0" rtlCol="0" anchor="ctr">
            <a:spAutoFit/>
          </a:bodyPr>
          <a:lstStyle/>
          <a:p>
            <a:pPr marL="0" indent="0">
              <a:buNone/>
            </a:pPr>
            <a:r>
              <a:rPr lang="en-US" sz="788" dirty="0">
                <a:solidFill>
                  <a:srgbClr val="374151"/>
                </a:solidFill>
                <a:latin typeface="Segoe UI" pitchFamily="34" charset="0"/>
                <a:ea typeface="Segoe UI" pitchFamily="34" charset="-122"/>
                <a:cs typeface="Segoe UI" pitchFamily="34" charset="-120"/>
              </a:rPr>
              <a:t>¿Cómo </a:t>
            </a:r>
            <a:r>
              <a:rPr lang="en-US" sz="788" dirty="0" err="1">
                <a:solidFill>
                  <a:srgbClr val="374151"/>
                </a:solidFill>
                <a:latin typeface="Segoe UI" pitchFamily="34" charset="0"/>
                <a:ea typeface="Segoe UI" pitchFamily="34" charset="-122"/>
                <a:cs typeface="Segoe UI" pitchFamily="34" charset="-120"/>
              </a:rPr>
              <a:t>podría</a:t>
            </a:r>
            <a:r>
              <a:rPr lang="en-US" sz="788" dirty="0">
                <a:solidFill>
                  <a:srgbClr val="374151"/>
                </a:solidFill>
                <a:latin typeface="Segoe UI" pitchFamily="34" charset="0"/>
                <a:ea typeface="Segoe UI" pitchFamily="34" charset="-122"/>
                <a:cs typeface="Segoe UI" pitchFamily="34" charset="-120"/>
              </a:rPr>
              <a:t>  estandarizar y compartir prompts efectivos entre sus equipos comerciales y técnicos para maximizar el valor de las herramientas de IA en el ciclo de ventas?</a:t>
            </a:r>
            <a:endParaRPr lang="en-US" sz="788"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Shape 0"/>
          <p:cNvSpPr/>
          <p:nvPr/>
        </p:nvSpPr>
        <p:spPr>
          <a:xfrm>
            <a:off x="0" y="0"/>
            <a:ext cx="9144000" cy="85725"/>
          </a:xfrm>
          <a:prstGeom prst="rect">
            <a:avLst/>
          </a:prstGeom>
          <a:solidFill>
            <a:srgbClr val="059669"/>
          </a:solidFill>
          <a:ln/>
        </p:spPr>
        <p:txBody>
          <a:bodyPr/>
          <a:lstStyle/>
          <a:p>
            <a:endParaRPr lang="es-PA"/>
          </a:p>
        </p:txBody>
      </p:sp>
      <p:sp>
        <p:nvSpPr>
          <p:cNvPr id="4" name="Text 1"/>
          <p:cNvSpPr/>
          <p:nvPr/>
        </p:nvSpPr>
        <p:spPr>
          <a:xfrm>
            <a:off x="114300" y="232975"/>
            <a:ext cx="6512873" cy="276999"/>
          </a:xfrm>
          <a:prstGeom prst="rect">
            <a:avLst/>
          </a:prstGeom>
          <a:noFill/>
          <a:ln/>
        </p:spPr>
        <p:txBody>
          <a:bodyPr wrap="none" lIns="0" tIns="0" rIns="0" bIns="0" rtlCol="0" anchor="ctr">
            <a:spAutoFit/>
          </a:bodyPr>
          <a:lstStyle/>
          <a:p>
            <a:pPr marL="0" indent="0">
              <a:buNone/>
            </a:pPr>
            <a:r>
              <a:rPr lang="en-US" sz="1800" b="1" dirty="0">
                <a:solidFill>
                  <a:srgbClr val="1E3A8A"/>
                </a:solidFill>
                <a:latin typeface="Segoe UI" pitchFamily="34" charset="0"/>
                <a:ea typeface="Segoe UI" pitchFamily="34" charset="-122"/>
                <a:cs typeface="Segoe UI" pitchFamily="34" charset="-120"/>
              </a:rPr>
              <a:t>Mejores Prácticas de Prompting: Fundamentos para </a:t>
            </a:r>
            <a:r>
              <a:rPr lang="en-US" sz="1800" b="1" dirty="0" err="1">
                <a:solidFill>
                  <a:srgbClr val="1E3A8A"/>
                </a:solidFill>
                <a:latin typeface="Segoe UI" pitchFamily="34" charset="0"/>
                <a:ea typeface="Segoe UI" pitchFamily="34" charset="-122"/>
                <a:cs typeface="Segoe UI" pitchFamily="34" charset="-120"/>
              </a:rPr>
              <a:t>Equipos</a:t>
            </a:r>
            <a:endParaRPr lang="en-US" sz="1800" dirty="0"/>
          </a:p>
        </p:txBody>
      </p:sp>
      <p:sp>
        <p:nvSpPr>
          <p:cNvPr id="5" name="Shape 2"/>
          <p:cNvSpPr/>
          <p:nvPr/>
        </p:nvSpPr>
        <p:spPr>
          <a:xfrm>
            <a:off x="114300" y="614363"/>
            <a:ext cx="4400550" cy="671513"/>
          </a:xfrm>
          <a:prstGeom prst="rect">
            <a:avLst/>
          </a:prstGeom>
          <a:solidFill>
            <a:srgbClr val="FFFFFF"/>
          </a:solidFill>
          <a:ln/>
        </p:spPr>
        <p:txBody>
          <a:bodyPr/>
          <a:lstStyle/>
          <a:p>
            <a:endParaRPr lang="es-PA"/>
          </a:p>
        </p:txBody>
      </p:sp>
      <p:sp>
        <p:nvSpPr>
          <p:cNvPr id="6" name="Text 3"/>
          <p:cNvSpPr/>
          <p:nvPr/>
        </p:nvSpPr>
        <p:spPr>
          <a:xfrm>
            <a:off x="200025" y="700088"/>
            <a:ext cx="4300538" cy="214313"/>
          </a:xfrm>
          <a:prstGeom prst="rect">
            <a:avLst/>
          </a:prstGeom>
          <a:noFill/>
          <a:ln/>
        </p:spPr>
        <p:txBody>
          <a:bodyPr wrap="none" lIns="0" tIns="0" rIns="0" bIns="0" rtlCol="0" anchor="ctr">
            <a:spAutoFit/>
          </a:bodyPr>
          <a:lstStyle/>
          <a:p>
            <a:pPr marL="0" indent="0">
              <a:buNone/>
            </a:pPr>
            <a:r>
              <a:rPr lang="en-US" sz="1125" b="1" dirty="0">
                <a:solidFill>
                  <a:srgbClr val="059669"/>
                </a:solidFill>
                <a:latin typeface="Segoe UI" pitchFamily="34" charset="0"/>
                <a:ea typeface="Segoe UI" pitchFamily="34" charset="-122"/>
                <a:cs typeface="Segoe UI" pitchFamily="34" charset="-120"/>
              </a:rPr>
              <a:t>¿Qué es el Prompting Efectivo?</a:t>
            </a:r>
            <a:endParaRPr lang="en-US" sz="1125" dirty="0"/>
          </a:p>
        </p:txBody>
      </p:sp>
      <p:sp>
        <p:nvSpPr>
          <p:cNvPr id="7" name="Text 4"/>
          <p:cNvSpPr/>
          <p:nvPr/>
        </p:nvSpPr>
        <p:spPr>
          <a:xfrm>
            <a:off x="200025" y="981975"/>
            <a:ext cx="4300538" cy="207749"/>
          </a:xfrm>
          <a:prstGeom prst="rect">
            <a:avLst/>
          </a:prstGeom>
          <a:noFill/>
          <a:ln/>
        </p:spPr>
        <p:txBody>
          <a:bodyPr wrap="squar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El arte y ciencia de formular instrucciones precisas a sistemas de IA para obtener resultados óptimos. Es una habilidad fundamental para maximizar el valor de las herramientas de IA </a:t>
            </a:r>
            <a:r>
              <a:rPr lang="en-US" sz="675" dirty="0" err="1">
                <a:solidFill>
                  <a:srgbClr val="374151"/>
                </a:solidFill>
                <a:latin typeface="Segoe UI" pitchFamily="34" charset="0"/>
                <a:ea typeface="Segoe UI" pitchFamily="34" charset="-122"/>
                <a:cs typeface="Segoe UI" pitchFamily="34" charset="-120"/>
              </a:rPr>
              <a:t>en</a:t>
            </a:r>
            <a:r>
              <a:rPr lang="en-US" sz="675" dirty="0">
                <a:solidFill>
                  <a:srgbClr val="374151"/>
                </a:solidFill>
                <a:latin typeface="Segoe UI" pitchFamily="34" charset="0"/>
                <a:ea typeface="Segoe UI" pitchFamily="34" charset="-122"/>
                <a:cs typeface="Segoe UI" pitchFamily="34" charset="-120"/>
              </a:rPr>
              <a:t> .</a:t>
            </a:r>
            <a:endParaRPr lang="en-US" sz="675" dirty="0"/>
          </a:p>
        </p:txBody>
      </p:sp>
      <p:sp>
        <p:nvSpPr>
          <p:cNvPr id="8" name="Shape 5"/>
          <p:cNvSpPr/>
          <p:nvPr/>
        </p:nvSpPr>
        <p:spPr>
          <a:xfrm>
            <a:off x="114300" y="1357313"/>
            <a:ext cx="2171700" cy="657225"/>
          </a:xfrm>
          <a:prstGeom prst="rect">
            <a:avLst/>
          </a:prstGeom>
          <a:solidFill>
            <a:srgbClr val="FFFFFF"/>
          </a:solidFill>
          <a:ln/>
        </p:spPr>
        <p:txBody>
          <a:bodyPr/>
          <a:lstStyle/>
          <a:p>
            <a:endParaRPr lang="es-PA"/>
          </a:p>
        </p:txBody>
      </p:sp>
      <p:pic>
        <p:nvPicPr>
          <p:cNvPr id="9" name="Image 1" descr="preencoded.png"/>
          <p:cNvPicPr>
            <a:picLocks noChangeAspect="1"/>
          </p:cNvPicPr>
          <p:nvPr/>
        </p:nvPicPr>
        <p:blipFill>
          <a:blip r:embed="rId4"/>
          <a:stretch>
            <a:fillRect/>
          </a:stretch>
        </p:blipFill>
        <p:spPr>
          <a:xfrm>
            <a:off x="185738" y="1446609"/>
            <a:ext cx="100013" cy="100013"/>
          </a:xfrm>
          <a:prstGeom prst="rect">
            <a:avLst/>
          </a:prstGeom>
        </p:spPr>
      </p:pic>
      <p:sp>
        <p:nvSpPr>
          <p:cNvPr id="10" name="Text 6"/>
          <p:cNvSpPr/>
          <p:nvPr/>
        </p:nvSpPr>
        <p:spPr>
          <a:xfrm>
            <a:off x="314325" y="1443038"/>
            <a:ext cx="1260760" cy="112514"/>
          </a:xfrm>
          <a:prstGeom prst="rect">
            <a:avLst/>
          </a:prstGeom>
          <a:noFill/>
          <a:ln/>
        </p:spPr>
        <p:txBody>
          <a:bodyPr wrap="none" lIns="0" tIns="0" rIns="0" bIns="0" rtlCol="0" anchor="ctr">
            <a:spAutoFit/>
          </a:bodyPr>
          <a:lstStyle/>
          <a:p>
            <a:pPr marL="0" indent="0">
              <a:buNone/>
            </a:pPr>
            <a:r>
              <a:rPr lang="en-US" sz="788" b="1" dirty="0">
                <a:solidFill>
                  <a:srgbClr val="374151"/>
                </a:solidFill>
                <a:latin typeface="Segoe UI" pitchFamily="34" charset="0"/>
                <a:ea typeface="Segoe UI" pitchFamily="34" charset="-122"/>
                <a:cs typeface="Segoe UI" pitchFamily="34" charset="-120"/>
              </a:rPr>
              <a:t>Especificidad y Contexto</a:t>
            </a:r>
            <a:endParaRPr lang="en-US" sz="788" dirty="0"/>
          </a:p>
        </p:txBody>
      </p:sp>
      <p:sp>
        <p:nvSpPr>
          <p:cNvPr id="11" name="Text 7"/>
          <p:cNvSpPr/>
          <p:nvPr/>
        </p:nvSpPr>
        <p:spPr>
          <a:xfrm>
            <a:off x="300038" y="1600200"/>
            <a:ext cx="19859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Incluir detalles técnicos relevantes</a:t>
            </a:r>
            <a:endParaRPr lang="en-US" sz="675" dirty="0"/>
          </a:p>
        </p:txBody>
      </p:sp>
      <p:sp>
        <p:nvSpPr>
          <p:cNvPr id="12" name="Text 8"/>
          <p:cNvSpPr/>
          <p:nvPr/>
        </p:nvSpPr>
        <p:spPr>
          <a:xfrm>
            <a:off x="300038" y="1714500"/>
            <a:ext cx="19859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Proporcionar contexto del cliente</a:t>
            </a:r>
            <a:endParaRPr lang="en-US" sz="675" dirty="0"/>
          </a:p>
        </p:txBody>
      </p:sp>
      <p:sp>
        <p:nvSpPr>
          <p:cNvPr id="13" name="Text 9"/>
          <p:cNvSpPr/>
          <p:nvPr/>
        </p:nvSpPr>
        <p:spPr>
          <a:xfrm>
            <a:off x="300038" y="1828800"/>
            <a:ext cx="19859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Especificar propósito y audiencia</a:t>
            </a:r>
            <a:endParaRPr lang="en-US" sz="675" dirty="0"/>
          </a:p>
        </p:txBody>
      </p:sp>
      <p:sp>
        <p:nvSpPr>
          <p:cNvPr id="14" name="Shape 10"/>
          <p:cNvSpPr/>
          <p:nvPr/>
        </p:nvSpPr>
        <p:spPr>
          <a:xfrm>
            <a:off x="2343150" y="1357313"/>
            <a:ext cx="2171700" cy="657225"/>
          </a:xfrm>
          <a:prstGeom prst="rect">
            <a:avLst/>
          </a:prstGeom>
          <a:solidFill>
            <a:srgbClr val="FFFFFF"/>
          </a:solidFill>
          <a:ln/>
        </p:spPr>
        <p:txBody>
          <a:bodyPr/>
          <a:lstStyle/>
          <a:p>
            <a:endParaRPr lang="es-PA"/>
          </a:p>
        </p:txBody>
      </p:sp>
      <p:pic>
        <p:nvPicPr>
          <p:cNvPr id="15" name="Image 2" descr="preencoded.png"/>
          <p:cNvPicPr>
            <a:picLocks noChangeAspect="1"/>
          </p:cNvPicPr>
          <p:nvPr/>
        </p:nvPicPr>
        <p:blipFill>
          <a:blip r:embed="rId5"/>
          <a:stretch>
            <a:fillRect/>
          </a:stretch>
        </p:blipFill>
        <p:spPr>
          <a:xfrm>
            <a:off x="2414588" y="1446609"/>
            <a:ext cx="100013" cy="100013"/>
          </a:xfrm>
          <a:prstGeom prst="rect">
            <a:avLst/>
          </a:prstGeom>
        </p:spPr>
      </p:pic>
      <p:sp>
        <p:nvSpPr>
          <p:cNvPr id="16" name="Text 11"/>
          <p:cNvSpPr/>
          <p:nvPr/>
        </p:nvSpPr>
        <p:spPr>
          <a:xfrm>
            <a:off x="2543175" y="1443038"/>
            <a:ext cx="849632" cy="112514"/>
          </a:xfrm>
          <a:prstGeom prst="rect">
            <a:avLst/>
          </a:prstGeom>
          <a:noFill/>
          <a:ln/>
        </p:spPr>
        <p:txBody>
          <a:bodyPr wrap="none" lIns="0" tIns="0" rIns="0" bIns="0" rtlCol="0" anchor="ctr">
            <a:spAutoFit/>
          </a:bodyPr>
          <a:lstStyle/>
          <a:p>
            <a:pPr marL="0" indent="0">
              <a:buNone/>
            </a:pPr>
            <a:r>
              <a:rPr lang="en-US" sz="788" b="1" dirty="0">
                <a:solidFill>
                  <a:srgbClr val="374151"/>
                </a:solidFill>
                <a:latin typeface="Segoe UI" pitchFamily="34" charset="0"/>
                <a:ea typeface="Segoe UI" pitchFamily="34" charset="-122"/>
                <a:cs typeface="Segoe UI" pitchFamily="34" charset="-120"/>
              </a:rPr>
              <a:t>Estructura Clara</a:t>
            </a:r>
            <a:endParaRPr lang="en-US" sz="788" dirty="0"/>
          </a:p>
        </p:txBody>
      </p:sp>
      <p:sp>
        <p:nvSpPr>
          <p:cNvPr id="17" name="Text 12"/>
          <p:cNvSpPr/>
          <p:nvPr/>
        </p:nvSpPr>
        <p:spPr>
          <a:xfrm>
            <a:off x="2528888" y="1600200"/>
            <a:ext cx="19859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Organizar en secciones lógicas</a:t>
            </a:r>
            <a:endParaRPr lang="en-US" sz="675" dirty="0"/>
          </a:p>
        </p:txBody>
      </p:sp>
      <p:sp>
        <p:nvSpPr>
          <p:cNvPr id="18" name="Text 13"/>
          <p:cNvSpPr/>
          <p:nvPr/>
        </p:nvSpPr>
        <p:spPr>
          <a:xfrm>
            <a:off x="2528888" y="1714500"/>
            <a:ext cx="19859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Usar viñetas para instrucciones</a:t>
            </a:r>
            <a:endParaRPr lang="en-US" sz="675" dirty="0"/>
          </a:p>
        </p:txBody>
      </p:sp>
      <p:sp>
        <p:nvSpPr>
          <p:cNvPr id="19" name="Text 14"/>
          <p:cNvSpPr/>
          <p:nvPr/>
        </p:nvSpPr>
        <p:spPr>
          <a:xfrm>
            <a:off x="2528888" y="1828800"/>
            <a:ext cx="19859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Priorizar elementos importantes</a:t>
            </a:r>
            <a:endParaRPr lang="en-US" sz="675" dirty="0"/>
          </a:p>
        </p:txBody>
      </p:sp>
      <p:sp>
        <p:nvSpPr>
          <p:cNvPr id="20" name="Shape 15"/>
          <p:cNvSpPr/>
          <p:nvPr/>
        </p:nvSpPr>
        <p:spPr>
          <a:xfrm>
            <a:off x="114300" y="2128838"/>
            <a:ext cx="2171700" cy="657225"/>
          </a:xfrm>
          <a:prstGeom prst="rect">
            <a:avLst/>
          </a:prstGeom>
          <a:solidFill>
            <a:srgbClr val="FFFFFF"/>
          </a:solidFill>
          <a:ln/>
        </p:spPr>
        <p:txBody>
          <a:bodyPr/>
          <a:lstStyle/>
          <a:p>
            <a:endParaRPr lang="es-PA"/>
          </a:p>
        </p:txBody>
      </p:sp>
      <p:pic>
        <p:nvPicPr>
          <p:cNvPr id="21" name="Image 3" descr="preencoded.png"/>
          <p:cNvPicPr>
            <a:picLocks noChangeAspect="1"/>
          </p:cNvPicPr>
          <p:nvPr/>
        </p:nvPicPr>
        <p:blipFill>
          <a:blip r:embed="rId6"/>
          <a:stretch>
            <a:fillRect/>
          </a:stretch>
        </p:blipFill>
        <p:spPr>
          <a:xfrm>
            <a:off x="185738" y="2218134"/>
            <a:ext cx="75009" cy="100013"/>
          </a:xfrm>
          <a:prstGeom prst="rect">
            <a:avLst/>
          </a:prstGeom>
        </p:spPr>
      </p:pic>
      <p:sp>
        <p:nvSpPr>
          <p:cNvPr id="22" name="Text 16"/>
          <p:cNvSpPr/>
          <p:nvPr/>
        </p:nvSpPr>
        <p:spPr>
          <a:xfrm>
            <a:off x="289322" y="2214563"/>
            <a:ext cx="766167" cy="112514"/>
          </a:xfrm>
          <a:prstGeom prst="rect">
            <a:avLst/>
          </a:prstGeom>
          <a:noFill/>
          <a:ln/>
        </p:spPr>
        <p:txBody>
          <a:bodyPr wrap="none" lIns="0" tIns="0" rIns="0" bIns="0" rtlCol="0" anchor="ctr">
            <a:spAutoFit/>
          </a:bodyPr>
          <a:lstStyle/>
          <a:p>
            <a:pPr marL="0" indent="0">
              <a:buNone/>
            </a:pPr>
            <a:r>
              <a:rPr lang="en-US" sz="788" b="1" dirty="0">
                <a:solidFill>
                  <a:srgbClr val="374151"/>
                </a:solidFill>
                <a:latin typeface="Segoe UI" pitchFamily="34" charset="0"/>
                <a:ea typeface="Segoe UI" pitchFamily="34" charset="-122"/>
                <a:cs typeface="Segoe UI" pitchFamily="34" charset="-120"/>
              </a:rPr>
              <a:t>Ejemplos Guía</a:t>
            </a:r>
            <a:endParaRPr lang="en-US" sz="788" dirty="0"/>
          </a:p>
        </p:txBody>
      </p:sp>
      <p:sp>
        <p:nvSpPr>
          <p:cNvPr id="23" name="Text 17"/>
          <p:cNvSpPr/>
          <p:nvPr/>
        </p:nvSpPr>
        <p:spPr>
          <a:xfrm>
            <a:off x="300038" y="2371725"/>
            <a:ext cx="19859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Proporcionar ejemplos del formato</a:t>
            </a:r>
            <a:endParaRPr lang="en-US" sz="675" dirty="0"/>
          </a:p>
        </p:txBody>
      </p:sp>
      <p:sp>
        <p:nvSpPr>
          <p:cNvPr id="24" name="Text 18"/>
          <p:cNvSpPr/>
          <p:nvPr/>
        </p:nvSpPr>
        <p:spPr>
          <a:xfrm>
            <a:off x="300038" y="2491237"/>
            <a:ext cx="610745" cy="10387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Incluir casos de </a:t>
            </a:r>
            <a:endParaRPr lang="en-US" sz="675" dirty="0"/>
          </a:p>
        </p:txBody>
      </p:sp>
      <p:sp>
        <p:nvSpPr>
          <p:cNvPr id="25" name="Text 19"/>
          <p:cNvSpPr/>
          <p:nvPr/>
        </p:nvSpPr>
        <p:spPr>
          <a:xfrm>
            <a:off x="300038" y="2600325"/>
            <a:ext cx="19859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Mostrar "antes y después"</a:t>
            </a:r>
            <a:endParaRPr lang="en-US" sz="675" dirty="0"/>
          </a:p>
        </p:txBody>
      </p:sp>
      <p:sp>
        <p:nvSpPr>
          <p:cNvPr id="26" name="Shape 20"/>
          <p:cNvSpPr/>
          <p:nvPr/>
        </p:nvSpPr>
        <p:spPr>
          <a:xfrm>
            <a:off x="2343150" y="2128838"/>
            <a:ext cx="2171700" cy="657225"/>
          </a:xfrm>
          <a:prstGeom prst="rect">
            <a:avLst/>
          </a:prstGeom>
          <a:solidFill>
            <a:srgbClr val="FFFFFF"/>
          </a:solidFill>
          <a:ln/>
        </p:spPr>
        <p:txBody>
          <a:bodyPr/>
          <a:lstStyle/>
          <a:p>
            <a:endParaRPr lang="es-PA"/>
          </a:p>
        </p:txBody>
      </p:sp>
      <p:pic>
        <p:nvPicPr>
          <p:cNvPr id="27" name="Image 4" descr="preencoded.png"/>
          <p:cNvPicPr>
            <a:picLocks noChangeAspect="1"/>
          </p:cNvPicPr>
          <p:nvPr/>
        </p:nvPicPr>
        <p:blipFill>
          <a:blip r:embed="rId7"/>
          <a:stretch>
            <a:fillRect/>
          </a:stretch>
        </p:blipFill>
        <p:spPr>
          <a:xfrm>
            <a:off x="2414588" y="2218134"/>
            <a:ext cx="75009" cy="100013"/>
          </a:xfrm>
          <a:prstGeom prst="rect">
            <a:avLst/>
          </a:prstGeom>
        </p:spPr>
      </p:pic>
      <p:sp>
        <p:nvSpPr>
          <p:cNvPr id="28" name="Text 21"/>
          <p:cNvSpPr/>
          <p:nvPr/>
        </p:nvSpPr>
        <p:spPr>
          <a:xfrm>
            <a:off x="2518172" y="2214563"/>
            <a:ext cx="1294051" cy="112514"/>
          </a:xfrm>
          <a:prstGeom prst="rect">
            <a:avLst/>
          </a:prstGeom>
          <a:noFill/>
          <a:ln/>
        </p:spPr>
        <p:txBody>
          <a:bodyPr wrap="none" lIns="0" tIns="0" rIns="0" bIns="0" rtlCol="0" anchor="ctr">
            <a:spAutoFit/>
          </a:bodyPr>
          <a:lstStyle/>
          <a:p>
            <a:pPr marL="0" indent="0">
              <a:buNone/>
            </a:pPr>
            <a:r>
              <a:rPr lang="en-US" sz="788" b="1" dirty="0">
                <a:solidFill>
                  <a:srgbClr val="374151"/>
                </a:solidFill>
                <a:latin typeface="Segoe UI" pitchFamily="34" charset="0"/>
                <a:ea typeface="Segoe UI" pitchFamily="34" charset="-122"/>
                <a:cs typeface="Segoe UI" pitchFamily="34" charset="-120"/>
              </a:rPr>
              <a:t>Instrucciones de Formato</a:t>
            </a:r>
            <a:endParaRPr lang="en-US" sz="788" dirty="0"/>
          </a:p>
        </p:txBody>
      </p:sp>
      <p:sp>
        <p:nvSpPr>
          <p:cNvPr id="29" name="Text 22"/>
          <p:cNvSpPr/>
          <p:nvPr/>
        </p:nvSpPr>
        <p:spPr>
          <a:xfrm>
            <a:off x="2528888" y="2371725"/>
            <a:ext cx="19859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Especificar formato deseado</a:t>
            </a:r>
            <a:endParaRPr lang="en-US" sz="675" dirty="0"/>
          </a:p>
        </p:txBody>
      </p:sp>
      <p:sp>
        <p:nvSpPr>
          <p:cNvPr id="30" name="Text 23"/>
          <p:cNvSpPr/>
          <p:nvPr/>
        </p:nvSpPr>
        <p:spPr>
          <a:xfrm>
            <a:off x="2528888" y="2486025"/>
            <a:ext cx="19859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Indicar nivel de detalle técnico</a:t>
            </a:r>
            <a:endParaRPr lang="en-US" sz="675" dirty="0"/>
          </a:p>
        </p:txBody>
      </p:sp>
      <p:sp>
        <p:nvSpPr>
          <p:cNvPr id="31" name="Text 24"/>
          <p:cNvSpPr/>
          <p:nvPr/>
        </p:nvSpPr>
        <p:spPr>
          <a:xfrm>
            <a:off x="2528888" y="2600325"/>
            <a:ext cx="198596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Solicitar estructura específica</a:t>
            </a:r>
            <a:endParaRPr lang="en-US" sz="675" dirty="0"/>
          </a:p>
        </p:txBody>
      </p:sp>
      <p:sp>
        <p:nvSpPr>
          <p:cNvPr id="32" name="Shape 25"/>
          <p:cNvSpPr/>
          <p:nvPr/>
        </p:nvSpPr>
        <p:spPr>
          <a:xfrm>
            <a:off x="4629150" y="614363"/>
            <a:ext cx="4400550" cy="1871663"/>
          </a:xfrm>
          <a:prstGeom prst="rect">
            <a:avLst/>
          </a:prstGeom>
          <a:solidFill>
            <a:srgbClr val="FFFFFF"/>
          </a:solidFill>
          <a:ln/>
        </p:spPr>
        <p:txBody>
          <a:bodyPr/>
          <a:lstStyle/>
          <a:p>
            <a:endParaRPr lang="es-PA"/>
          </a:p>
        </p:txBody>
      </p:sp>
      <p:sp>
        <p:nvSpPr>
          <p:cNvPr id="33" name="Text 26"/>
          <p:cNvSpPr/>
          <p:nvPr/>
        </p:nvSpPr>
        <p:spPr>
          <a:xfrm>
            <a:off x="4714875" y="720682"/>
            <a:ext cx="2204130" cy="173124"/>
          </a:xfrm>
          <a:prstGeom prst="rect">
            <a:avLst/>
          </a:prstGeom>
          <a:noFill/>
          <a:ln/>
        </p:spPr>
        <p:txBody>
          <a:bodyPr wrap="none" lIns="0" tIns="0" rIns="0" bIns="0" rtlCol="0" anchor="ctr">
            <a:spAutoFit/>
          </a:bodyPr>
          <a:lstStyle/>
          <a:p>
            <a:pPr marL="0" indent="0">
              <a:buNone/>
            </a:pPr>
            <a:r>
              <a:rPr lang="en-US" sz="1125" b="1" dirty="0">
                <a:solidFill>
                  <a:srgbClr val="059669"/>
                </a:solidFill>
                <a:latin typeface="Segoe UI" pitchFamily="34" charset="0"/>
                <a:ea typeface="Segoe UI" pitchFamily="34" charset="-122"/>
                <a:cs typeface="Segoe UI" pitchFamily="34" charset="-120"/>
              </a:rPr>
              <a:t>Ejemplos Contextualizados para </a:t>
            </a:r>
            <a:endParaRPr lang="en-US" sz="1125" dirty="0"/>
          </a:p>
        </p:txBody>
      </p:sp>
      <p:sp>
        <p:nvSpPr>
          <p:cNvPr id="34" name="Shape 27"/>
          <p:cNvSpPr/>
          <p:nvPr/>
        </p:nvSpPr>
        <p:spPr>
          <a:xfrm>
            <a:off x="4714875" y="971550"/>
            <a:ext cx="845809" cy="217884"/>
          </a:xfrm>
          <a:prstGeom prst="rect">
            <a:avLst/>
          </a:prstGeom>
          <a:solidFill>
            <a:srgbClr val="E9ECEF"/>
          </a:solidFill>
          <a:ln/>
        </p:spPr>
        <p:txBody>
          <a:bodyPr/>
          <a:lstStyle/>
          <a:p>
            <a:endParaRPr lang="es-PA"/>
          </a:p>
        </p:txBody>
      </p:sp>
      <p:sp>
        <p:nvSpPr>
          <p:cNvPr id="35" name="Text 28"/>
          <p:cNvSpPr/>
          <p:nvPr/>
        </p:nvSpPr>
        <p:spPr>
          <a:xfrm>
            <a:off x="4714875" y="971550"/>
            <a:ext cx="917246" cy="217884"/>
          </a:xfrm>
          <a:prstGeom prst="rect">
            <a:avLst/>
          </a:prstGeom>
          <a:noFill/>
          <a:ln/>
        </p:spPr>
        <p:txBody>
          <a:bodyPr wrap="square" lIns="51054" tIns="51054" rIns="51054" bIns="51054"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Escenario</a:t>
            </a:r>
            <a:endParaRPr lang="en-US" sz="675" dirty="0"/>
          </a:p>
        </p:txBody>
      </p:sp>
      <p:sp>
        <p:nvSpPr>
          <p:cNvPr id="36" name="Shape 29"/>
          <p:cNvSpPr/>
          <p:nvPr/>
        </p:nvSpPr>
        <p:spPr>
          <a:xfrm>
            <a:off x="5560684" y="971550"/>
            <a:ext cx="1268713" cy="217884"/>
          </a:xfrm>
          <a:prstGeom prst="rect">
            <a:avLst/>
          </a:prstGeom>
          <a:solidFill>
            <a:srgbClr val="E9ECEF"/>
          </a:solidFill>
          <a:ln/>
        </p:spPr>
        <p:txBody>
          <a:bodyPr/>
          <a:lstStyle/>
          <a:p>
            <a:endParaRPr lang="es-PA"/>
          </a:p>
        </p:txBody>
      </p:sp>
      <p:sp>
        <p:nvSpPr>
          <p:cNvPr id="37" name="Text 30"/>
          <p:cNvSpPr/>
          <p:nvPr/>
        </p:nvSpPr>
        <p:spPr>
          <a:xfrm>
            <a:off x="5560684" y="971550"/>
            <a:ext cx="1340151" cy="217884"/>
          </a:xfrm>
          <a:prstGeom prst="rect">
            <a:avLst/>
          </a:prstGeom>
          <a:noFill/>
          <a:ln/>
        </p:spPr>
        <p:txBody>
          <a:bodyPr wrap="square" lIns="51054" tIns="51054" rIns="51054" bIns="51054"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Prompt Básico</a:t>
            </a:r>
            <a:endParaRPr lang="en-US" sz="675" dirty="0"/>
          </a:p>
        </p:txBody>
      </p:sp>
      <p:sp>
        <p:nvSpPr>
          <p:cNvPr id="38" name="Shape 31"/>
          <p:cNvSpPr/>
          <p:nvPr/>
        </p:nvSpPr>
        <p:spPr>
          <a:xfrm>
            <a:off x="6829397" y="971550"/>
            <a:ext cx="2114578" cy="217884"/>
          </a:xfrm>
          <a:prstGeom prst="rect">
            <a:avLst/>
          </a:prstGeom>
          <a:solidFill>
            <a:srgbClr val="E9ECEF"/>
          </a:solidFill>
          <a:ln/>
        </p:spPr>
        <p:txBody>
          <a:bodyPr/>
          <a:lstStyle/>
          <a:p>
            <a:endParaRPr lang="es-PA"/>
          </a:p>
        </p:txBody>
      </p:sp>
      <p:sp>
        <p:nvSpPr>
          <p:cNvPr id="39" name="Text 32"/>
          <p:cNvSpPr/>
          <p:nvPr/>
        </p:nvSpPr>
        <p:spPr>
          <a:xfrm>
            <a:off x="6829397" y="971550"/>
            <a:ext cx="2186015" cy="217884"/>
          </a:xfrm>
          <a:prstGeom prst="rect">
            <a:avLst/>
          </a:prstGeom>
          <a:noFill/>
          <a:ln/>
        </p:spPr>
        <p:txBody>
          <a:bodyPr wrap="square" lIns="51054" tIns="51054" rIns="51054" bIns="51054"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Prompt Mejorado</a:t>
            </a:r>
            <a:endParaRPr lang="en-US" sz="675" dirty="0"/>
          </a:p>
        </p:txBody>
      </p:sp>
      <p:sp>
        <p:nvSpPr>
          <p:cNvPr id="40" name="Text 33"/>
          <p:cNvSpPr/>
          <p:nvPr/>
        </p:nvSpPr>
        <p:spPr>
          <a:xfrm>
            <a:off x="4714875" y="1189434"/>
            <a:ext cx="917246" cy="607219"/>
          </a:xfrm>
          <a:prstGeom prst="rect">
            <a:avLst/>
          </a:prstGeom>
          <a:noFill/>
          <a:ln/>
        </p:spPr>
        <p:txBody>
          <a:bodyPr wrap="square" lIns="51054" tIns="51054" rIns="51054" bIns="51054"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Soporte Técnico</a:t>
            </a:r>
            <a:endParaRPr lang="en-US" sz="675" dirty="0"/>
          </a:p>
        </p:txBody>
      </p:sp>
      <p:sp>
        <p:nvSpPr>
          <p:cNvPr id="41" name="Text 34"/>
          <p:cNvSpPr/>
          <p:nvPr/>
        </p:nvSpPr>
        <p:spPr>
          <a:xfrm>
            <a:off x="5560684" y="1189434"/>
            <a:ext cx="1340151" cy="607219"/>
          </a:xfrm>
          <a:prstGeom prst="rect">
            <a:avLst/>
          </a:prstGeom>
          <a:noFill/>
          <a:ln/>
        </p:spPr>
        <p:txBody>
          <a:bodyPr wrap="square" lIns="51054" tIns="51054" rIns="51054" bIns="51054" rtlCol="0" anchor="ctr">
            <a:spAutoFit/>
          </a:bodyPr>
          <a:lstStyle/>
          <a:p>
            <a:pPr marL="0" indent="0">
              <a:buNone/>
            </a:pPr>
            <a:r>
              <a:rPr lang="en-US" sz="675" dirty="0">
                <a:solidFill>
                  <a:srgbClr val="EF4444"/>
                </a:solidFill>
                <a:latin typeface="Segoe UI" pitchFamily="34" charset="0"/>
                <a:ea typeface="Segoe UI" pitchFamily="34" charset="-122"/>
                <a:cs typeface="Segoe UI" pitchFamily="34" charset="-120"/>
              </a:rPr>
              <a:t>"Cómo resolver problemas de conectividad en redes"</a:t>
            </a:r>
            <a:endParaRPr lang="en-US" sz="675" dirty="0"/>
          </a:p>
        </p:txBody>
      </p:sp>
      <p:sp>
        <p:nvSpPr>
          <p:cNvPr id="42" name="Text 35"/>
          <p:cNvSpPr/>
          <p:nvPr/>
        </p:nvSpPr>
        <p:spPr>
          <a:xfrm>
            <a:off x="6829397" y="1233741"/>
            <a:ext cx="2186015" cy="518604"/>
          </a:xfrm>
          <a:prstGeom prst="rect">
            <a:avLst/>
          </a:prstGeom>
          <a:noFill/>
          <a:ln/>
        </p:spPr>
        <p:txBody>
          <a:bodyPr wrap="square" lIns="51054" tIns="51054" rIns="51054" bIns="51054" rtlCol="0" anchor="ctr">
            <a:spAutoFit/>
          </a:bodyPr>
          <a:lstStyle/>
          <a:p>
            <a:pPr marL="0" indent="0">
              <a:buNone/>
            </a:pPr>
            <a:r>
              <a:rPr lang="en-US" sz="675" dirty="0">
                <a:solidFill>
                  <a:srgbClr val="059669"/>
                </a:solidFill>
                <a:latin typeface="Segoe UI" pitchFamily="34" charset="0"/>
                <a:ea typeface="Segoe UI" pitchFamily="34" charset="-122"/>
                <a:cs typeface="Segoe UI" pitchFamily="34" charset="-120"/>
              </a:rPr>
              <a:t>"Genera una guía para resolver problemas de conectividad en redes Cisco Meraki para clientes bancarios de . Incluye verificaciones y soluciones para los 5 problemas más frecuentes."</a:t>
            </a:r>
            <a:endParaRPr lang="en-US" sz="675" dirty="0"/>
          </a:p>
        </p:txBody>
      </p:sp>
      <p:sp>
        <p:nvSpPr>
          <p:cNvPr id="43" name="Shape 36"/>
          <p:cNvSpPr/>
          <p:nvPr/>
        </p:nvSpPr>
        <p:spPr>
          <a:xfrm>
            <a:off x="4714875" y="1796653"/>
            <a:ext cx="4229100" cy="603647"/>
          </a:xfrm>
          <a:prstGeom prst="rect">
            <a:avLst/>
          </a:prstGeom>
          <a:solidFill>
            <a:srgbClr val="F8F9FA"/>
          </a:solidFill>
          <a:ln/>
        </p:spPr>
        <p:txBody>
          <a:bodyPr/>
          <a:lstStyle/>
          <a:p>
            <a:endParaRPr lang="es-PA"/>
          </a:p>
        </p:txBody>
      </p:sp>
      <p:sp>
        <p:nvSpPr>
          <p:cNvPr id="44" name="Text 37"/>
          <p:cNvSpPr/>
          <p:nvPr/>
        </p:nvSpPr>
        <p:spPr>
          <a:xfrm>
            <a:off x="4714875" y="1796653"/>
            <a:ext cx="917246" cy="603647"/>
          </a:xfrm>
          <a:prstGeom prst="rect">
            <a:avLst/>
          </a:prstGeom>
          <a:noFill/>
          <a:ln/>
        </p:spPr>
        <p:txBody>
          <a:bodyPr wrap="square" lIns="51054" tIns="51054" rIns="51054" bIns="51054"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Propuestas</a:t>
            </a:r>
            <a:endParaRPr lang="en-US" sz="675" dirty="0"/>
          </a:p>
        </p:txBody>
      </p:sp>
      <p:sp>
        <p:nvSpPr>
          <p:cNvPr id="45" name="Text 38"/>
          <p:cNvSpPr/>
          <p:nvPr/>
        </p:nvSpPr>
        <p:spPr>
          <a:xfrm>
            <a:off x="5560684" y="1796653"/>
            <a:ext cx="1340151" cy="603647"/>
          </a:xfrm>
          <a:prstGeom prst="rect">
            <a:avLst/>
          </a:prstGeom>
          <a:noFill/>
          <a:ln/>
        </p:spPr>
        <p:txBody>
          <a:bodyPr wrap="square" lIns="51054" tIns="51054" rIns="51054" bIns="51054" rtlCol="0" anchor="ctr">
            <a:spAutoFit/>
          </a:bodyPr>
          <a:lstStyle/>
          <a:p>
            <a:pPr marL="0" indent="0">
              <a:buNone/>
            </a:pPr>
            <a:r>
              <a:rPr lang="en-US" sz="675" dirty="0">
                <a:solidFill>
                  <a:srgbClr val="EF4444"/>
                </a:solidFill>
                <a:latin typeface="Segoe UI" pitchFamily="34" charset="0"/>
                <a:ea typeface="Segoe UI" pitchFamily="34" charset="-122"/>
                <a:cs typeface="Segoe UI" pitchFamily="34" charset="-120"/>
              </a:rPr>
              <a:t>"Escribe una propuesta para servicios de nube"</a:t>
            </a:r>
            <a:endParaRPr lang="en-US" sz="675" dirty="0"/>
          </a:p>
        </p:txBody>
      </p:sp>
      <p:sp>
        <p:nvSpPr>
          <p:cNvPr id="46" name="Text 39"/>
          <p:cNvSpPr/>
          <p:nvPr/>
        </p:nvSpPr>
        <p:spPr>
          <a:xfrm>
            <a:off x="6829397" y="1839174"/>
            <a:ext cx="2186015" cy="518604"/>
          </a:xfrm>
          <a:prstGeom prst="rect">
            <a:avLst/>
          </a:prstGeom>
          <a:noFill/>
          <a:ln/>
        </p:spPr>
        <p:txBody>
          <a:bodyPr wrap="square" lIns="51054" tIns="51054" rIns="51054" bIns="51054" rtlCol="0" anchor="ctr">
            <a:spAutoFit/>
          </a:bodyPr>
          <a:lstStyle/>
          <a:p>
            <a:pPr marL="0" indent="0">
              <a:buNone/>
            </a:pPr>
            <a:r>
              <a:rPr lang="en-US" sz="675" dirty="0">
                <a:solidFill>
                  <a:srgbClr val="059669"/>
                </a:solidFill>
                <a:latin typeface="Segoe UI" pitchFamily="34" charset="0"/>
                <a:ea typeface="Segoe UI" pitchFamily="34" charset="-122"/>
                <a:cs typeface="Segoe UI" pitchFamily="34" charset="-120"/>
              </a:rPr>
              <a:t>"Crea una propuesta para servicios de nube gestionada de  para un cliente retail con 15 tiendas en Panamá. Incluye beneficios específicos y estructura de costos escalable."</a:t>
            </a:r>
            <a:endParaRPr lang="en-US" sz="675" dirty="0"/>
          </a:p>
        </p:txBody>
      </p:sp>
      <p:sp>
        <p:nvSpPr>
          <p:cNvPr id="47" name="Shape 40"/>
          <p:cNvSpPr/>
          <p:nvPr/>
        </p:nvSpPr>
        <p:spPr>
          <a:xfrm>
            <a:off x="4629150" y="2557463"/>
            <a:ext cx="4400550" cy="2043113"/>
          </a:xfrm>
          <a:prstGeom prst="rect">
            <a:avLst/>
          </a:prstGeom>
          <a:solidFill>
            <a:srgbClr val="FFFFFF"/>
          </a:solidFill>
          <a:ln/>
        </p:spPr>
        <p:txBody>
          <a:bodyPr/>
          <a:lstStyle/>
          <a:p>
            <a:endParaRPr lang="es-PA"/>
          </a:p>
        </p:txBody>
      </p:sp>
      <p:sp>
        <p:nvSpPr>
          <p:cNvPr id="48" name="Text 41"/>
          <p:cNvSpPr/>
          <p:nvPr/>
        </p:nvSpPr>
        <p:spPr>
          <a:xfrm>
            <a:off x="4714875" y="2643188"/>
            <a:ext cx="4300538" cy="214313"/>
          </a:xfrm>
          <a:prstGeom prst="rect">
            <a:avLst/>
          </a:prstGeom>
          <a:noFill/>
          <a:ln/>
        </p:spPr>
        <p:txBody>
          <a:bodyPr wrap="none" lIns="0" tIns="0" rIns="0" bIns="0" rtlCol="0" anchor="ctr">
            <a:spAutoFit/>
          </a:bodyPr>
          <a:lstStyle/>
          <a:p>
            <a:pPr marL="0" indent="0">
              <a:buNone/>
            </a:pPr>
            <a:r>
              <a:rPr lang="en-US" sz="1125" b="1" dirty="0">
                <a:solidFill>
                  <a:srgbClr val="059669"/>
                </a:solidFill>
                <a:latin typeface="Segoe UI" pitchFamily="34" charset="0"/>
                <a:ea typeface="Segoe UI" pitchFamily="34" charset="-122"/>
                <a:cs typeface="Segoe UI" pitchFamily="34" charset="-120"/>
              </a:rPr>
              <a:t>Ejercicio Práctico con ChatGPT</a:t>
            </a:r>
            <a:endParaRPr lang="en-US" sz="1125" dirty="0"/>
          </a:p>
        </p:txBody>
      </p:sp>
      <p:sp>
        <p:nvSpPr>
          <p:cNvPr id="49" name="Shape 42"/>
          <p:cNvSpPr/>
          <p:nvPr/>
        </p:nvSpPr>
        <p:spPr>
          <a:xfrm>
            <a:off x="4714875" y="2914650"/>
            <a:ext cx="4229100" cy="171450"/>
          </a:xfrm>
          <a:prstGeom prst="rect">
            <a:avLst/>
          </a:prstGeom>
          <a:solidFill>
            <a:srgbClr val="EFF6FF"/>
          </a:solidFill>
          <a:ln/>
        </p:spPr>
        <p:txBody>
          <a:bodyPr/>
          <a:lstStyle/>
          <a:p>
            <a:endParaRPr lang="es-PA"/>
          </a:p>
        </p:txBody>
      </p:sp>
      <p:pic>
        <p:nvPicPr>
          <p:cNvPr id="50" name="Image 5" descr="preencoded.png"/>
          <p:cNvPicPr>
            <a:picLocks noChangeAspect="1"/>
          </p:cNvPicPr>
          <p:nvPr/>
        </p:nvPicPr>
        <p:blipFill>
          <a:blip r:embed="rId8"/>
          <a:stretch>
            <a:fillRect/>
          </a:stretch>
        </p:blipFill>
        <p:spPr>
          <a:xfrm>
            <a:off x="4743450" y="2952155"/>
            <a:ext cx="107156" cy="85725"/>
          </a:xfrm>
          <a:prstGeom prst="rect">
            <a:avLst/>
          </a:prstGeom>
        </p:spPr>
      </p:pic>
      <p:sp>
        <p:nvSpPr>
          <p:cNvPr id="51" name="Text 43"/>
          <p:cNvSpPr/>
          <p:nvPr/>
        </p:nvSpPr>
        <p:spPr>
          <a:xfrm>
            <a:off x="4879181" y="2952155"/>
            <a:ext cx="990805" cy="94655"/>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Herramienta: ChatGPT</a:t>
            </a:r>
            <a:endParaRPr lang="en-US" sz="675" dirty="0"/>
          </a:p>
        </p:txBody>
      </p:sp>
      <p:sp>
        <p:nvSpPr>
          <p:cNvPr id="52" name="Text 44"/>
          <p:cNvSpPr/>
          <p:nvPr/>
        </p:nvSpPr>
        <p:spPr>
          <a:xfrm>
            <a:off x="4714875" y="3114675"/>
            <a:ext cx="4300538" cy="114300"/>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Optimización de Prompts para Soporte Técnico</a:t>
            </a:r>
            <a:endParaRPr lang="en-US" sz="675" dirty="0"/>
          </a:p>
        </p:txBody>
      </p:sp>
      <p:sp>
        <p:nvSpPr>
          <p:cNvPr id="53" name="Text 45"/>
          <p:cNvSpPr/>
          <p:nvPr/>
        </p:nvSpPr>
        <p:spPr>
          <a:xfrm>
            <a:off x="4829175" y="3228975"/>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Acceda a ChatGPT (chat.openai.com)</a:t>
            </a:r>
            <a:endParaRPr lang="en-US" sz="675" dirty="0"/>
          </a:p>
        </p:txBody>
      </p:sp>
      <p:sp>
        <p:nvSpPr>
          <p:cNvPr id="54" name="Text 46"/>
          <p:cNvSpPr/>
          <p:nvPr/>
        </p:nvSpPr>
        <p:spPr>
          <a:xfrm>
            <a:off x="4829175" y="3343275"/>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Comience con un prompt básico sobre un problema técnico común</a:t>
            </a:r>
            <a:endParaRPr lang="en-US" sz="675" dirty="0"/>
          </a:p>
        </p:txBody>
      </p:sp>
      <p:sp>
        <p:nvSpPr>
          <p:cNvPr id="55" name="Text 47"/>
          <p:cNvSpPr/>
          <p:nvPr/>
        </p:nvSpPr>
        <p:spPr>
          <a:xfrm>
            <a:off x="4829175" y="3457575"/>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Aplique los principios para mejorar el prompt</a:t>
            </a:r>
            <a:endParaRPr lang="en-US" sz="675" dirty="0"/>
          </a:p>
        </p:txBody>
      </p:sp>
      <p:sp>
        <p:nvSpPr>
          <p:cNvPr id="56" name="Text 48"/>
          <p:cNvSpPr/>
          <p:nvPr/>
        </p:nvSpPr>
        <p:spPr>
          <a:xfrm>
            <a:off x="4829175" y="3571875"/>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Compare resultados y analice diferencias</a:t>
            </a:r>
            <a:endParaRPr lang="en-US" sz="675" dirty="0"/>
          </a:p>
        </p:txBody>
      </p:sp>
      <p:sp>
        <p:nvSpPr>
          <p:cNvPr id="57" name="Text 49"/>
          <p:cNvSpPr/>
          <p:nvPr/>
        </p:nvSpPr>
        <p:spPr>
          <a:xfrm>
            <a:off x="4829175" y="3691387"/>
            <a:ext cx="1798569" cy="10387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Desarrolle una plantilla para su caso de uso </a:t>
            </a:r>
            <a:r>
              <a:rPr lang="en-US" sz="675" dirty="0" err="1">
                <a:solidFill>
                  <a:srgbClr val="374151"/>
                </a:solidFill>
                <a:latin typeface="Segoe UI" pitchFamily="34" charset="0"/>
                <a:ea typeface="Segoe UI" pitchFamily="34" charset="-122"/>
                <a:cs typeface="Segoe UI" pitchFamily="34" charset="-120"/>
              </a:rPr>
              <a:t>en</a:t>
            </a:r>
            <a:r>
              <a:rPr lang="en-US" sz="675" dirty="0">
                <a:solidFill>
                  <a:srgbClr val="374151"/>
                </a:solidFill>
                <a:latin typeface="Segoe UI" pitchFamily="34" charset="0"/>
                <a:ea typeface="Segoe UI" pitchFamily="34" charset="-122"/>
                <a:cs typeface="Segoe UI" pitchFamily="34" charset="-120"/>
              </a:rPr>
              <a:t> </a:t>
            </a:r>
            <a:endParaRPr lang="en-US" sz="675" dirty="0"/>
          </a:p>
        </p:txBody>
      </p:sp>
      <p:sp>
        <p:nvSpPr>
          <p:cNvPr id="58" name="Shape 50"/>
          <p:cNvSpPr/>
          <p:nvPr/>
        </p:nvSpPr>
        <p:spPr>
          <a:xfrm>
            <a:off x="4714875" y="3829050"/>
            <a:ext cx="4229100" cy="685800"/>
          </a:xfrm>
          <a:prstGeom prst="rect">
            <a:avLst/>
          </a:prstGeom>
          <a:solidFill>
            <a:srgbClr val="F3F4F6"/>
          </a:solidFill>
          <a:ln/>
        </p:spPr>
        <p:txBody>
          <a:bodyPr/>
          <a:lstStyle/>
          <a:p>
            <a:endParaRPr lang="es-PA"/>
          </a:p>
        </p:txBody>
      </p:sp>
      <p:sp>
        <p:nvSpPr>
          <p:cNvPr id="59" name="Text 51"/>
          <p:cNvSpPr/>
          <p:nvPr/>
        </p:nvSpPr>
        <p:spPr>
          <a:xfrm>
            <a:off x="4743450" y="3919987"/>
            <a:ext cx="4243388" cy="103875"/>
          </a:xfrm>
          <a:prstGeom prst="rect">
            <a:avLst/>
          </a:prstGeom>
          <a:noFill/>
          <a:ln/>
        </p:spPr>
        <p:txBody>
          <a:bodyPr wrap="square" lIns="0" tIns="0" rIns="0" bIns="0" rtlCol="0" anchor="ctr">
            <a:spAutoFit/>
          </a:bodyPr>
          <a:lstStyle/>
          <a:p>
            <a:pPr marL="0" indent="0">
              <a:buNone/>
            </a:pPr>
            <a:r>
              <a:rPr lang="en-US" sz="675" dirty="0">
                <a:solidFill>
                  <a:srgbClr val="374151"/>
                </a:solidFill>
                <a:latin typeface="ui-monospace" pitchFamily="34" charset="0"/>
                <a:ea typeface="ui-monospace" pitchFamily="34" charset="-122"/>
                <a:cs typeface="ui-monospace" pitchFamily="34" charset="-120"/>
              </a:rPr>
              <a:t>Actúa como especialista de  con experiencia en redes para sector financiero.</a:t>
            </a:r>
            <a:endParaRPr lang="en-US" sz="675" dirty="0"/>
          </a:p>
        </p:txBody>
      </p:sp>
      <p:sp>
        <p:nvSpPr>
          <p:cNvPr id="60" name="Text 52"/>
          <p:cNvSpPr/>
          <p:nvPr/>
        </p:nvSpPr>
        <p:spPr>
          <a:xfrm>
            <a:off x="4743450" y="4086225"/>
            <a:ext cx="4243388" cy="228600"/>
          </a:xfrm>
          <a:prstGeom prst="rect">
            <a:avLst/>
          </a:prstGeom>
          <a:noFill/>
          <a:ln/>
        </p:spPr>
        <p:txBody>
          <a:bodyPr wrap="square" lIns="0" tIns="0" rIns="0" bIns="0" rtlCol="0" anchor="ctr">
            <a:spAutoFit/>
          </a:bodyPr>
          <a:lstStyle/>
          <a:p>
            <a:pPr marL="0" indent="0">
              <a:buNone/>
            </a:pPr>
            <a:r>
              <a:rPr lang="en-US" sz="675" dirty="0">
                <a:solidFill>
                  <a:srgbClr val="374151"/>
                </a:solidFill>
                <a:latin typeface="ui-monospace" pitchFamily="34" charset="0"/>
                <a:ea typeface="ui-monospace" pitchFamily="34" charset="-122"/>
                <a:cs typeface="ui-monospace" pitchFamily="34" charset="-120"/>
              </a:rPr>
              <a:t>Necesito una guía para un banco con latencia en su red que conecta 12 sucursales (equipos Cisco, MPLS de C&amp;W).</a:t>
            </a:r>
            <a:endParaRPr lang="en-US" sz="675" dirty="0"/>
          </a:p>
        </p:txBody>
      </p:sp>
      <p:sp>
        <p:nvSpPr>
          <p:cNvPr id="61" name="Text 53"/>
          <p:cNvSpPr/>
          <p:nvPr/>
        </p:nvSpPr>
        <p:spPr>
          <a:xfrm>
            <a:off x="4743450" y="4314825"/>
            <a:ext cx="4243388" cy="228600"/>
          </a:xfrm>
          <a:prstGeom prst="rect">
            <a:avLst/>
          </a:prstGeom>
          <a:noFill/>
          <a:ln/>
        </p:spPr>
        <p:txBody>
          <a:bodyPr wrap="square" lIns="0" tIns="0" rIns="0" bIns="0" rtlCol="0" anchor="ctr">
            <a:spAutoFit/>
          </a:bodyPr>
          <a:lstStyle/>
          <a:p>
            <a:pPr marL="0" indent="0">
              <a:buNone/>
            </a:pPr>
            <a:r>
              <a:rPr lang="en-US" sz="675" dirty="0">
                <a:solidFill>
                  <a:srgbClr val="374151"/>
                </a:solidFill>
                <a:latin typeface="ui-monospace" pitchFamily="34" charset="0"/>
                <a:ea typeface="ui-monospace" pitchFamily="34" charset="-122"/>
                <a:cs typeface="ui-monospace" pitchFamily="34" charset="-120"/>
              </a:rPr>
              <a:t>Genera guía con: 1) Verificaciones iniciales, 2) Comandos diagnóstico, 3) Procedimiento de escalamiento, 4) Preguntas para determinar origen del problema.</a:t>
            </a:r>
            <a:endParaRPr lang="en-US" sz="675" dirty="0"/>
          </a:p>
        </p:txBody>
      </p:sp>
      <p:sp>
        <p:nvSpPr>
          <p:cNvPr id="62" name="Shape 54"/>
          <p:cNvSpPr/>
          <p:nvPr/>
        </p:nvSpPr>
        <p:spPr>
          <a:xfrm>
            <a:off x="114300" y="5222081"/>
            <a:ext cx="8915400" cy="371475"/>
          </a:xfrm>
          <a:prstGeom prst="rect">
            <a:avLst/>
          </a:prstGeom>
          <a:solidFill>
            <a:srgbClr val="FFFBEB"/>
          </a:solidFill>
          <a:ln/>
        </p:spPr>
        <p:txBody>
          <a:bodyPr/>
          <a:lstStyle/>
          <a:p>
            <a:endParaRPr lang="es-PA"/>
          </a:p>
        </p:txBody>
      </p:sp>
      <p:sp>
        <p:nvSpPr>
          <p:cNvPr id="63" name="Shape 55"/>
          <p:cNvSpPr/>
          <p:nvPr/>
        </p:nvSpPr>
        <p:spPr>
          <a:xfrm>
            <a:off x="114300" y="5222081"/>
            <a:ext cx="35719" cy="371475"/>
          </a:xfrm>
          <a:prstGeom prst="rect">
            <a:avLst/>
          </a:prstGeom>
          <a:solidFill>
            <a:srgbClr val="EA580C"/>
          </a:solidFill>
          <a:ln/>
        </p:spPr>
        <p:txBody>
          <a:bodyPr/>
          <a:lstStyle/>
          <a:p>
            <a:endParaRPr lang="es-PA"/>
          </a:p>
        </p:txBody>
      </p:sp>
      <p:pic>
        <p:nvPicPr>
          <p:cNvPr id="64" name="Image 6" descr="preencoded.png"/>
          <p:cNvPicPr>
            <a:picLocks noChangeAspect="1"/>
          </p:cNvPicPr>
          <p:nvPr/>
        </p:nvPicPr>
        <p:blipFill>
          <a:blip r:embed="rId9"/>
          <a:stretch>
            <a:fillRect/>
          </a:stretch>
        </p:blipFill>
        <p:spPr>
          <a:xfrm>
            <a:off x="185738" y="5302448"/>
            <a:ext cx="64294" cy="85725"/>
          </a:xfrm>
          <a:prstGeom prst="rect">
            <a:avLst/>
          </a:prstGeom>
        </p:spPr>
      </p:pic>
      <p:sp>
        <p:nvSpPr>
          <p:cNvPr id="65" name="Text 56"/>
          <p:cNvSpPr/>
          <p:nvPr/>
        </p:nvSpPr>
        <p:spPr>
          <a:xfrm>
            <a:off x="278606" y="5302448"/>
            <a:ext cx="957542" cy="94655"/>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Pregunta Estratégica:</a:t>
            </a:r>
            <a:endParaRPr lang="en-US" sz="675" dirty="0"/>
          </a:p>
        </p:txBody>
      </p:sp>
      <p:sp>
        <p:nvSpPr>
          <p:cNvPr id="66" name="Text 57"/>
          <p:cNvSpPr/>
          <p:nvPr/>
        </p:nvSpPr>
        <p:spPr>
          <a:xfrm>
            <a:off x="185738" y="5413030"/>
            <a:ext cx="6476132" cy="10387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¿Cómo </a:t>
            </a:r>
            <a:r>
              <a:rPr lang="en-US" sz="675" dirty="0" err="1">
                <a:solidFill>
                  <a:srgbClr val="374151"/>
                </a:solidFill>
                <a:latin typeface="Segoe UI" pitchFamily="34" charset="0"/>
                <a:ea typeface="Segoe UI" pitchFamily="34" charset="-122"/>
                <a:cs typeface="Segoe UI" pitchFamily="34" charset="-120"/>
              </a:rPr>
              <a:t>podría</a:t>
            </a:r>
            <a:r>
              <a:rPr lang="en-US" sz="675" dirty="0">
                <a:solidFill>
                  <a:srgbClr val="374151"/>
                </a:solidFill>
                <a:latin typeface="Segoe UI" pitchFamily="34" charset="0"/>
                <a:ea typeface="Segoe UI" pitchFamily="34" charset="-122"/>
                <a:cs typeface="Segoe UI" pitchFamily="34" charset="-120"/>
              </a:rPr>
              <a:t>  desarrollar una biblioteca de prompts optimizados para diferentes departamentos que mejore la eficiencia y consistencia en el uso de herramientas de IA?</a:t>
            </a:r>
            <a:endParaRPr lang="en-US" sz="67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Shape 0"/>
          <p:cNvSpPr/>
          <p:nvPr/>
        </p:nvSpPr>
        <p:spPr>
          <a:xfrm>
            <a:off x="0" y="0"/>
            <a:ext cx="9144000" cy="85725"/>
          </a:xfrm>
          <a:prstGeom prst="rect">
            <a:avLst/>
          </a:prstGeom>
          <a:solidFill>
            <a:srgbClr val="059669"/>
          </a:solidFill>
          <a:ln/>
        </p:spPr>
        <p:txBody>
          <a:bodyPr/>
          <a:lstStyle/>
          <a:p>
            <a:endParaRPr lang="es-PA"/>
          </a:p>
        </p:txBody>
      </p:sp>
      <p:sp>
        <p:nvSpPr>
          <p:cNvPr id="4" name="Text 1"/>
          <p:cNvSpPr/>
          <p:nvPr/>
        </p:nvSpPr>
        <p:spPr>
          <a:xfrm>
            <a:off x="114300" y="232975"/>
            <a:ext cx="5674054" cy="276999"/>
          </a:xfrm>
          <a:prstGeom prst="rect">
            <a:avLst/>
          </a:prstGeom>
          <a:noFill/>
          <a:ln/>
        </p:spPr>
        <p:txBody>
          <a:bodyPr wrap="none" lIns="0" tIns="0" rIns="0" bIns="0" rtlCol="0" anchor="ctr">
            <a:spAutoFit/>
          </a:bodyPr>
          <a:lstStyle/>
          <a:p>
            <a:pPr marL="0" indent="0">
              <a:buNone/>
            </a:pPr>
            <a:r>
              <a:rPr lang="en-US" sz="1800" b="1" dirty="0">
                <a:solidFill>
                  <a:srgbClr val="1E3A8A"/>
                </a:solidFill>
                <a:latin typeface="Segoe UI" pitchFamily="34" charset="0"/>
                <a:ea typeface="Segoe UI" pitchFamily="34" charset="-122"/>
                <a:cs typeface="Segoe UI" pitchFamily="34" charset="-120"/>
              </a:rPr>
              <a:t>Mejores Prácticas de Prompting: </a:t>
            </a:r>
            <a:r>
              <a:rPr lang="en-US" sz="1800" b="1" dirty="0" err="1">
                <a:solidFill>
                  <a:srgbClr val="1E3A8A"/>
                </a:solidFill>
                <a:latin typeface="Segoe UI" pitchFamily="34" charset="0"/>
                <a:ea typeface="Segoe UI" pitchFamily="34" charset="-122"/>
                <a:cs typeface="Segoe UI" pitchFamily="34" charset="-120"/>
              </a:rPr>
              <a:t>Técnicas</a:t>
            </a:r>
            <a:r>
              <a:rPr lang="en-US" sz="1800" b="1" dirty="0">
                <a:solidFill>
                  <a:srgbClr val="1E3A8A"/>
                </a:solidFill>
                <a:latin typeface="Segoe UI" pitchFamily="34" charset="0"/>
                <a:ea typeface="Segoe UI" pitchFamily="34" charset="-122"/>
                <a:cs typeface="Segoe UI" pitchFamily="34" charset="-120"/>
              </a:rPr>
              <a:t> </a:t>
            </a:r>
            <a:r>
              <a:rPr lang="en-US" sz="1800" b="1" dirty="0" err="1">
                <a:solidFill>
                  <a:srgbClr val="1E3A8A"/>
                </a:solidFill>
                <a:latin typeface="Segoe UI" pitchFamily="34" charset="0"/>
                <a:ea typeface="Segoe UI" pitchFamily="34" charset="-122"/>
                <a:cs typeface="Segoe UI" pitchFamily="34" charset="-120"/>
              </a:rPr>
              <a:t>Avanzadas</a:t>
            </a:r>
            <a:endParaRPr lang="en-US" sz="1800" dirty="0"/>
          </a:p>
        </p:txBody>
      </p:sp>
      <p:sp>
        <p:nvSpPr>
          <p:cNvPr id="5" name="Shape 2"/>
          <p:cNvSpPr/>
          <p:nvPr/>
        </p:nvSpPr>
        <p:spPr>
          <a:xfrm>
            <a:off x="114300" y="614363"/>
            <a:ext cx="4400550" cy="3243263"/>
          </a:xfrm>
          <a:prstGeom prst="rect">
            <a:avLst/>
          </a:prstGeom>
          <a:solidFill>
            <a:srgbClr val="FFFFFF"/>
          </a:solidFill>
          <a:ln/>
        </p:spPr>
        <p:txBody>
          <a:bodyPr/>
          <a:lstStyle/>
          <a:p>
            <a:endParaRPr lang="es-PA"/>
          </a:p>
        </p:txBody>
      </p:sp>
      <p:sp>
        <p:nvSpPr>
          <p:cNvPr id="6" name="Text 3"/>
          <p:cNvSpPr/>
          <p:nvPr/>
        </p:nvSpPr>
        <p:spPr>
          <a:xfrm>
            <a:off x="200025" y="700088"/>
            <a:ext cx="4300538" cy="214313"/>
          </a:xfrm>
          <a:prstGeom prst="rect">
            <a:avLst/>
          </a:prstGeom>
          <a:noFill/>
          <a:ln/>
        </p:spPr>
        <p:txBody>
          <a:bodyPr wrap="none" lIns="0" tIns="0" rIns="0" bIns="0" rtlCol="0" anchor="ctr">
            <a:spAutoFit/>
          </a:bodyPr>
          <a:lstStyle/>
          <a:p>
            <a:pPr marL="0" indent="0">
              <a:buNone/>
            </a:pPr>
            <a:r>
              <a:rPr lang="en-US" sz="1125" b="1" dirty="0">
                <a:solidFill>
                  <a:srgbClr val="059669"/>
                </a:solidFill>
                <a:latin typeface="Segoe UI" pitchFamily="34" charset="0"/>
                <a:ea typeface="Segoe UI" pitchFamily="34" charset="-122"/>
                <a:cs typeface="Segoe UI" pitchFamily="34" charset="-120"/>
              </a:rPr>
              <a:t>Técnicas Avanzadas para Resultados Superiores</a:t>
            </a:r>
            <a:endParaRPr lang="en-US" sz="1125" dirty="0"/>
          </a:p>
        </p:txBody>
      </p:sp>
      <p:sp>
        <p:nvSpPr>
          <p:cNvPr id="7" name="Shape 4"/>
          <p:cNvSpPr/>
          <p:nvPr/>
        </p:nvSpPr>
        <p:spPr>
          <a:xfrm>
            <a:off x="200025" y="971550"/>
            <a:ext cx="4229100" cy="657225"/>
          </a:xfrm>
          <a:prstGeom prst="rect">
            <a:avLst/>
          </a:prstGeom>
          <a:solidFill>
            <a:srgbClr val="FFFFFF"/>
          </a:solidFill>
          <a:ln/>
        </p:spPr>
        <p:txBody>
          <a:bodyPr/>
          <a:lstStyle/>
          <a:p>
            <a:endParaRPr lang="es-PA"/>
          </a:p>
        </p:txBody>
      </p:sp>
      <p:pic>
        <p:nvPicPr>
          <p:cNvPr id="8" name="Image 1" descr="preencoded.png"/>
          <p:cNvPicPr>
            <a:picLocks noChangeAspect="1"/>
          </p:cNvPicPr>
          <p:nvPr/>
        </p:nvPicPr>
        <p:blipFill>
          <a:blip r:embed="rId4"/>
          <a:stretch>
            <a:fillRect/>
          </a:stretch>
        </p:blipFill>
        <p:spPr>
          <a:xfrm>
            <a:off x="271463" y="1060847"/>
            <a:ext cx="112514" cy="100013"/>
          </a:xfrm>
          <a:prstGeom prst="rect">
            <a:avLst/>
          </a:prstGeom>
        </p:spPr>
      </p:pic>
      <p:sp>
        <p:nvSpPr>
          <p:cNvPr id="9" name="Text 5"/>
          <p:cNvSpPr/>
          <p:nvPr/>
        </p:nvSpPr>
        <p:spPr>
          <a:xfrm>
            <a:off x="412552" y="1057275"/>
            <a:ext cx="1187900" cy="112514"/>
          </a:xfrm>
          <a:prstGeom prst="rect">
            <a:avLst/>
          </a:prstGeom>
          <a:noFill/>
          <a:ln/>
        </p:spPr>
        <p:txBody>
          <a:bodyPr wrap="none" lIns="0" tIns="0" rIns="0" bIns="0" rtlCol="0" anchor="ctr">
            <a:spAutoFit/>
          </a:bodyPr>
          <a:lstStyle/>
          <a:p>
            <a:pPr marL="0" indent="0">
              <a:buNone/>
            </a:pPr>
            <a:r>
              <a:rPr lang="en-US" sz="788" b="1" dirty="0">
                <a:solidFill>
                  <a:srgbClr val="374151"/>
                </a:solidFill>
                <a:latin typeface="Segoe UI" pitchFamily="34" charset="0"/>
                <a:ea typeface="Segoe UI" pitchFamily="34" charset="-122"/>
                <a:cs typeface="Segoe UI" pitchFamily="34" charset="-120"/>
              </a:rPr>
              <a:t>Chain of Thought (CoT)</a:t>
            </a:r>
            <a:endParaRPr lang="en-US" sz="788" dirty="0"/>
          </a:p>
        </p:txBody>
      </p:sp>
      <p:sp>
        <p:nvSpPr>
          <p:cNvPr id="10" name="Text 6"/>
          <p:cNvSpPr/>
          <p:nvPr/>
        </p:nvSpPr>
        <p:spPr>
          <a:xfrm>
            <a:off x="271463" y="1185863"/>
            <a:ext cx="4157663" cy="228600"/>
          </a:xfrm>
          <a:prstGeom prst="rect">
            <a:avLst/>
          </a:prstGeom>
          <a:noFill/>
          <a:ln/>
        </p:spPr>
        <p:txBody>
          <a:bodyPr wrap="squar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Guía a la IA a través de un proceso de razonamiento paso a paso. Ideal para análisis complejos de infraestructura y seguridad.</a:t>
            </a:r>
            <a:endParaRPr lang="en-US" sz="675" dirty="0"/>
          </a:p>
        </p:txBody>
      </p:sp>
      <p:sp>
        <p:nvSpPr>
          <p:cNvPr id="11" name="Text 7"/>
          <p:cNvSpPr/>
          <p:nvPr/>
        </p:nvSpPr>
        <p:spPr>
          <a:xfrm>
            <a:off x="271463" y="1448250"/>
            <a:ext cx="3162725" cy="103875"/>
          </a:xfrm>
          <a:prstGeom prst="rect">
            <a:avLst/>
          </a:prstGeom>
          <a:noFill/>
          <a:ln/>
        </p:spPr>
        <p:txBody>
          <a:bodyPr wrap="none" lIns="0" tIns="0" rIns="0" bIns="0" rtlCol="0" anchor="ctr">
            <a:spAutoFit/>
          </a:bodyPr>
          <a:lstStyle/>
          <a:p>
            <a:pPr marL="0" indent="0">
              <a:buNone/>
            </a:pPr>
            <a:r>
              <a:rPr lang="en-US" sz="675" i="1" dirty="0">
                <a:solidFill>
                  <a:srgbClr val="374151"/>
                </a:solidFill>
                <a:latin typeface="Segoe UI" pitchFamily="34" charset="0"/>
                <a:ea typeface="Segoe UI" pitchFamily="34" charset="-122"/>
                <a:cs typeface="Segoe UI" pitchFamily="34" charset="-120"/>
              </a:rPr>
              <a:t>Aplicación </a:t>
            </a:r>
            <a:r>
              <a:rPr lang="en-US" sz="675" i="1" dirty="0" err="1">
                <a:solidFill>
                  <a:srgbClr val="374151"/>
                </a:solidFill>
                <a:latin typeface="Segoe UI" pitchFamily="34" charset="0"/>
                <a:ea typeface="Segoe UI" pitchFamily="34" charset="-122"/>
                <a:cs typeface="Segoe UI" pitchFamily="34" charset="-120"/>
              </a:rPr>
              <a:t>en</a:t>
            </a:r>
            <a:r>
              <a:rPr lang="en-US" sz="675" i="1" dirty="0">
                <a:solidFill>
                  <a:srgbClr val="374151"/>
                </a:solidFill>
                <a:latin typeface="Segoe UI" pitchFamily="34" charset="0"/>
                <a:ea typeface="Segoe UI" pitchFamily="34" charset="-122"/>
                <a:cs typeface="Segoe UI" pitchFamily="34" charset="-120"/>
              </a:rPr>
              <a:t> : Análisis de arquitecturas de red complejas, evaluaciones de seguridad.</a:t>
            </a:r>
            <a:endParaRPr lang="en-US" sz="675" dirty="0"/>
          </a:p>
        </p:txBody>
      </p:sp>
      <p:sp>
        <p:nvSpPr>
          <p:cNvPr id="12" name="Shape 8"/>
          <p:cNvSpPr/>
          <p:nvPr/>
        </p:nvSpPr>
        <p:spPr>
          <a:xfrm>
            <a:off x="200025" y="1743075"/>
            <a:ext cx="4229100" cy="657225"/>
          </a:xfrm>
          <a:prstGeom prst="rect">
            <a:avLst/>
          </a:prstGeom>
          <a:solidFill>
            <a:srgbClr val="FFFFFF"/>
          </a:solidFill>
          <a:ln/>
        </p:spPr>
        <p:txBody>
          <a:bodyPr/>
          <a:lstStyle/>
          <a:p>
            <a:endParaRPr lang="es-PA"/>
          </a:p>
        </p:txBody>
      </p:sp>
      <p:pic>
        <p:nvPicPr>
          <p:cNvPr id="13" name="Image 2" descr="preencoded.png"/>
          <p:cNvPicPr>
            <a:picLocks noChangeAspect="1"/>
          </p:cNvPicPr>
          <p:nvPr/>
        </p:nvPicPr>
        <p:blipFill>
          <a:blip r:embed="rId5"/>
          <a:stretch>
            <a:fillRect/>
          </a:stretch>
        </p:blipFill>
        <p:spPr>
          <a:xfrm>
            <a:off x="271463" y="1832372"/>
            <a:ext cx="125016" cy="100013"/>
          </a:xfrm>
          <a:prstGeom prst="rect">
            <a:avLst/>
          </a:prstGeom>
        </p:spPr>
      </p:pic>
      <p:sp>
        <p:nvSpPr>
          <p:cNvPr id="14" name="Text 9"/>
          <p:cNvSpPr/>
          <p:nvPr/>
        </p:nvSpPr>
        <p:spPr>
          <a:xfrm>
            <a:off x="425053" y="1828800"/>
            <a:ext cx="877063" cy="112514"/>
          </a:xfrm>
          <a:prstGeom prst="rect">
            <a:avLst/>
          </a:prstGeom>
          <a:noFill/>
          <a:ln/>
        </p:spPr>
        <p:txBody>
          <a:bodyPr wrap="none" lIns="0" tIns="0" rIns="0" bIns="0" rtlCol="0" anchor="ctr">
            <a:spAutoFit/>
          </a:bodyPr>
          <a:lstStyle/>
          <a:p>
            <a:pPr marL="0" indent="0">
              <a:buNone/>
            </a:pPr>
            <a:r>
              <a:rPr lang="en-US" sz="788" b="1" dirty="0">
                <a:solidFill>
                  <a:srgbClr val="374151"/>
                </a:solidFill>
                <a:latin typeface="Segoe UI" pitchFamily="34" charset="0"/>
                <a:ea typeface="Segoe UI" pitchFamily="34" charset="-122"/>
                <a:cs typeface="Segoe UI" pitchFamily="34" charset="-120"/>
              </a:rPr>
              <a:t>Prompt Chaining</a:t>
            </a:r>
            <a:endParaRPr lang="en-US" sz="788" dirty="0"/>
          </a:p>
        </p:txBody>
      </p:sp>
      <p:sp>
        <p:nvSpPr>
          <p:cNvPr id="15" name="Text 10"/>
          <p:cNvSpPr/>
          <p:nvPr/>
        </p:nvSpPr>
        <p:spPr>
          <a:xfrm>
            <a:off x="271463" y="1957388"/>
            <a:ext cx="4157663" cy="228600"/>
          </a:xfrm>
          <a:prstGeom prst="rect">
            <a:avLst/>
          </a:prstGeom>
          <a:noFill/>
          <a:ln/>
        </p:spPr>
        <p:txBody>
          <a:bodyPr wrap="squar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Divide tareas complejas en secuencias de prompts más simples. Cada prompt se basa en los resultados del anterior.</a:t>
            </a:r>
            <a:endParaRPr lang="en-US" sz="675" dirty="0"/>
          </a:p>
        </p:txBody>
      </p:sp>
      <p:sp>
        <p:nvSpPr>
          <p:cNvPr id="16" name="Text 11"/>
          <p:cNvSpPr/>
          <p:nvPr/>
        </p:nvSpPr>
        <p:spPr>
          <a:xfrm>
            <a:off x="271463" y="2219775"/>
            <a:ext cx="3238066" cy="103875"/>
          </a:xfrm>
          <a:prstGeom prst="rect">
            <a:avLst/>
          </a:prstGeom>
          <a:noFill/>
          <a:ln/>
        </p:spPr>
        <p:txBody>
          <a:bodyPr wrap="none" lIns="0" tIns="0" rIns="0" bIns="0" rtlCol="0" anchor="ctr">
            <a:spAutoFit/>
          </a:bodyPr>
          <a:lstStyle/>
          <a:p>
            <a:pPr marL="0" indent="0">
              <a:buNone/>
            </a:pPr>
            <a:r>
              <a:rPr lang="en-US" sz="675" i="1" dirty="0">
                <a:solidFill>
                  <a:srgbClr val="374151"/>
                </a:solidFill>
                <a:latin typeface="Segoe UI" pitchFamily="34" charset="0"/>
                <a:ea typeface="Segoe UI" pitchFamily="34" charset="-122"/>
                <a:cs typeface="Segoe UI" pitchFamily="34" charset="-120"/>
              </a:rPr>
              <a:t>Aplicación </a:t>
            </a:r>
            <a:r>
              <a:rPr lang="en-US" sz="675" i="1" dirty="0" err="1">
                <a:solidFill>
                  <a:srgbClr val="374151"/>
                </a:solidFill>
                <a:latin typeface="Segoe UI" pitchFamily="34" charset="0"/>
                <a:ea typeface="Segoe UI" pitchFamily="34" charset="-122"/>
                <a:cs typeface="Segoe UI" pitchFamily="34" charset="-120"/>
              </a:rPr>
              <a:t>en</a:t>
            </a:r>
            <a:r>
              <a:rPr lang="en-US" sz="675" i="1" dirty="0">
                <a:solidFill>
                  <a:srgbClr val="374151"/>
                </a:solidFill>
                <a:latin typeface="Segoe UI" pitchFamily="34" charset="0"/>
                <a:ea typeface="Segoe UI" pitchFamily="34" charset="-122"/>
                <a:cs typeface="Segoe UI" pitchFamily="34" charset="-120"/>
              </a:rPr>
              <a:t> : Desarrollo de propuestas técnicas complejas, planes de implementación.</a:t>
            </a:r>
            <a:endParaRPr lang="en-US" sz="675" dirty="0"/>
          </a:p>
        </p:txBody>
      </p:sp>
      <p:sp>
        <p:nvSpPr>
          <p:cNvPr id="17" name="Shape 12"/>
          <p:cNvSpPr/>
          <p:nvPr/>
        </p:nvSpPr>
        <p:spPr>
          <a:xfrm>
            <a:off x="200025" y="2514600"/>
            <a:ext cx="4229100" cy="542925"/>
          </a:xfrm>
          <a:prstGeom prst="rect">
            <a:avLst/>
          </a:prstGeom>
          <a:solidFill>
            <a:srgbClr val="FFFFFF"/>
          </a:solidFill>
          <a:ln/>
        </p:spPr>
        <p:txBody>
          <a:bodyPr/>
          <a:lstStyle/>
          <a:p>
            <a:endParaRPr lang="es-PA"/>
          </a:p>
        </p:txBody>
      </p:sp>
      <p:pic>
        <p:nvPicPr>
          <p:cNvPr id="18" name="Image 3" descr="preencoded.png"/>
          <p:cNvPicPr>
            <a:picLocks noChangeAspect="1"/>
          </p:cNvPicPr>
          <p:nvPr/>
        </p:nvPicPr>
        <p:blipFill>
          <a:blip r:embed="rId6"/>
          <a:stretch>
            <a:fillRect/>
          </a:stretch>
        </p:blipFill>
        <p:spPr>
          <a:xfrm>
            <a:off x="271463" y="2603897"/>
            <a:ext cx="100013" cy="100013"/>
          </a:xfrm>
          <a:prstGeom prst="rect">
            <a:avLst/>
          </a:prstGeom>
        </p:spPr>
      </p:pic>
      <p:sp>
        <p:nvSpPr>
          <p:cNvPr id="19" name="Text 13"/>
          <p:cNvSpPr/>
          <p:nvPr/>
        </p:nvSpPr>
        <p:spPr>
          <a:xfrm>
            <a:off x="400050" y="2600325"/>
            <a:ext cx="1355387" cy="112514"/>
          </a:xfrm>
          <a:prstGeom prst="rect">
            <a:avLst/>
          </a:prstGeom>
          <a:noFill/>
          <a:ln/>
        </p:spPr>
        <p:txBody>
          <a:bodyPr wrap="none" lIns="0" tIns="0" rIns="0" bIns="0" rtlCol="0" anchor="ctr">
            <a:spAutoFit/>
          </a:bodyPr>
          <a:lstStyle/>
          <a:p>
            <a:pPr marL="0" indent="0">
              <a:buNone/>
            </a:pPr>
            <a:r>
              <a:rPr lang="en-US" sz="788" b="1" dirty="0">
                <a:solidFill>
                  <a:srgbClr val="374151"/>
                </a:solidFill>
                <a:latin typeface="Segoe UI" pitchFamily="34" charset="0"/>
                <a:ea typeface="Segoe UI" pitchFamily="34" charset="-122"/>
                <a:cs typeface="Segoe UI" pitchFamily="34" charset="-120"/>
              </a:rPr>
              <a:t>Self-Criticism y Evaluación</a:t>
            </a:r>
            <a:endParaRPr lang="en-US" sz="788" dirty="0"/>
          </a:p>
        </p:txBody>
      </p:sp>
      <p:sp>
        <p:nvSpPr>
          <p:cNvPr id="20" name="Text 14"/>
          <p:cNvSpPr/>
          <p:nvPr/>
        </p:nvSpPr>
        <p:spPr>
          <a:xfrm>
            <a:off x="271463" y="2728913"/>
            <a:ext cx="4157663"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Solicita a la IA que evalúe sus propias respuestas. Identifica posibles errores o limitaciones.</a:t>
            </a:r>
            <a:endParaRPr lang="en-US" sz="675" dirty="0"/>
          </a:p>
        </p:txBody>
      </p:sp>
      <p:sp>
        <p:nvSpPr>
          <p:cNvPr id="21" name="Text 15"/>
          <p:cNvSpPr/>
          <p:nvPr/>
        </p:nvSpPr>
        <p:spPr>
          <a:xfrm>
            <a:off x="271463" y="2877000"/>
            <a:ext cx="3217227" cy="103875"/>
          </a:xfrm>
          <a:prstGeom prst="rect">
            <a:avLst/>
          </a:prstGeom>
          <a:noFill/>
          <a:ln/>
        </p:spPr>
        <p:txBody>
          <a:bodyPr wrap="none" lIns="0" tIns="0" rIns="0" bIns="0" rtlCol="0" anchor="ctr">
            <a:spAutoFit/>
          </a:bodyPr>
          <a:lstStyle/>
          <a:p>
            <a:pPr marL="0" indent="0">
              <a:buNone/>
            </a:pPr>
            <a:r>
              <a:rPr lang="en-US" sz="675" i="1" dirty="0">
                <a:solidFill>
                  <a:srgbClr val="374151"/>
                </a:solidFill>
                <a:latin typeface="Segoe UI" pitchFamily="34" charset="0"/>
                <a:ea typeface="Segoe UI" pitchFamily="34" charset="-122"/>
                <a:cs typeface="Segoe UI" pitchFamily="34" charset="-120"/>
              </a:rPr>
              <a:t>Aplicación </a:t>
            </a:r>
            <a:r>
              <a:rPr lang="en-US" sz="675" i="1" dirty="0" err="1">
                <a:solidFill>
                  <a:srgbClr val="374151"/>
                </a:solidFill>
                <a:latin typeface="Segoe UI" pitchFamily="34" charset="0"/>
                <a:ea typeface="Segoe UI" pitchFamily="34" charset="-122"/>
                <a:cs typeface="Segoe UI" pitchFamily="34" charset="-120"/>
              </a:rPr>
              <a:t>en</a:t>
            </a:r>
            <a:r>
              <a:rPr lang="en-US" sz="675" i="1" dirty="0">
                <a:solidFill>
                  <a:srgbClr val="374151"/>
                </a:solidFill>
                <a:latin typeface="Segoe UI" pitchFamily="34" charset="0"/>
                <a:ea typeface="Segoe UI" pitchFamily="34" charset="-122"/>
                <a:cs typeface="Segoe UI" pitchFamily="34" charset="-120"/>
              </a:rPr>
              <a:t> : Verificación de configuraciones, validación de arquitecturas propuestas.</a:t>
            </a:r>
            <a:endParaRPr lang="en-US" sz="675" dirty="0"/>
          </a:p>
        </p:txBody>
      </p:sp>
      <p:sp>
        <p:nvSpPr>
          <p:cNvPr id="22" name="Shape 16"/>
          <p:cNvSpPr/>
          <p:nvPr/>
        </p:nvSpPr>
        <p:spPr>
          <a:xfrm>
            <a:off x="200025" y="3171825"/>
            <a:ext cx="4229100" cy="542925"/>
          </a:xfrm>
          <a:prstGeom prst="rect">
            <a:avLst/>
          </a:prstGeom>
          <a:solidFill>
            <a:srgbClr val="FFFFFF"/>
          </a:solidFill>
          <a:ln/>
        </p:spPr>
        <p:txBody>
          <a:bodyPr/>
          <a:lstStyle/>
          <a:p>
            <a:endParaRPr lang="es-PA"/>
          </a:p>
        </p:txBody>
      </p:sp>
      <p:pic>
        <p:nvPicPr>
          <p:cNvPr id="23" name="Image 4" descr="preencoded.png"/>
          <p:cNvPicPr>
            <a:picLocks noChangeAspect="1"/>
          </p:cNvPicPr>
          <p:nvPr/>
        </p:nvPicPr>
        <p:blipFill>
          <a:blip r:embed="rId7"/>
          <a:stretch>
            <a:fillRect/>
          </a:stretch>
        </p:blipFill>
        <p:spPr>
          <a:xfrm>
            <a:off x="271463" y="3261122"/>
            <a:ext cx="87511" cy="100013"/>
          </a:xfrm>
          <a:prstGeom prst="rect">
            <a:avLst/>
          </a:prstGeom>
        </p:spPr>
      </p:pic>
      <p:sp>
        <p:nvSpPr>
          <p:cNvPr id="24" name="Text 17"/>
          <p:cNvSpPr/>
          <p:nvPr/>
        </p:nvSpPr>
        <p:spPr>
          <a:xfrm>
            <a:off x="387548" y="3257550"/>
            <a:ext cx="815978" cy="112514"/>
          </a:xfrm>
          <a:prstGeom prst="rect">
            <a:avLst/>
          </a:prstGeom>
          <a:noFill/>
          <a:ln/>
        </p:spPr>
        <p:txBody>
          <a:bodyPr wrap="none" lIns="0" tIns="0" rIns="0" bIns="0" rtlCol="0" anchor="ctr">
            <a:spAutoFit/>
          </a:bodyPr>
          <a:lstStyle/>
          <a:p>
            <a:pPr marL="0" indent="0">
              <a:buNone/>
            </a:pPr>
            <a:r>
              <a:rPr lang="en-US" sz="788" b="1" dirty="0">
                <a:solidFill>
                  <a:srgbClr val="374151"/>
                </a:solidFill>
                <a:latin typeface="Segoe UI" pitchFamily="34" charset="0"/>
                <a:ea typeface="Segoe UI" pitchFamily="34" charset="-122"/>
                <a:cs typeface="Segoe UI" pitchFamily="34" charset="-120"/>
              </a:rPr>
              <a:t>Role Prompting</a:t>
            </a:r>
            <a:endParaRPr lang="en-US" sz="788" dirty="0"/>
          </a:p>
        </p:txBody>
      </p:sp>
      <p:sp>
        <p:nvSpPr>
          <p:cNvPr id="25" name="Text 18"/>
          <p:cNvSpPr/>
          <p:nvPr/>
        </p:nvSpPr>
        <p:spPr>
          <a:xfrm>
            <a:off x="271463" y="3386138"/>
            <a:ext cx="4157663"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Asigna roles específicos a la IA basados en expertise técnico. Mejora la perspectiva y profundidad técnica.</a:t>
            </a:r>
            <a:endParaRPr lang="en-US" sz="675" dirty="0"/>
          </a:p>
        </p:txBody>
      </p:sp>
      <p:sp>
        <p:nvSpPr>
          <p:cNvPr id="26" name="Text 19"/>
          <p:cNvSpPr/>
          <p:nvPr/>
        </p:nvSpPr>
        <p:spPr>
          <a:xfrm>
            <a:off x="271463" y="3534225"/>
            <a:ext cx="3385542" cy="103875"/>
          </a:xfrm>
          <a:prstGeom prst="rect">
            <a:avLst/>
          </a:prstGeom>
          <a:noFill/>
          <a:ln/>
        </p:spPr>
        <p:txBody>
          <a:bodyPr wrap="none" lIns="0" tIns="0" rIns="0" bIns="0" rtlCol="0" anchor="ctr">
            <a:spAutoFit/>
          </a:bodyPr>
          <a:lstStyle/>
          <a:p>
            <a:pPr marL="0" indent="0">
              <a:buNone/>
            </a:pPr>
            <a:r>
              <a:rPr lang="en-US" sz="675" i="1" dirty="0">
                <a:solidFill>
                  <a:srgbClr val="374151"/>
                </a:solidFill>
                <a:latin typeface="Segoe UI" pitchFamily="34" charset="0"/>
                <a:ea typeface="Segoe UI" pitchFamily="34" charset="-122"/>
                <a:cs typeface="Segoe UI" pitchFamily="34" charset="-120"/>
              </a:rPr>
              <a:t>Aplicación </a:t>
            </a:r>
            <a:r>
              <a:rPr lang="en-US" sz="675" i="1" dirty="0" err="1">
                <a:solidFill>
                  <a:srgbClr val="374151"/>
                </a:solidFill>
                <a:latin typeface="Segoe UI" pitchFamily="34" charset="0"/>
                <a:ea typeface="Segoe UI" pitchFamily="34" charset="-122"/>
                <a:cs typeface="Segoe UI" pitchFamily="34" charset="-120"/>
              </a:rPr>
              <a:t>en</a:t>
            </a:r>
            <a:r>
              <a:rPr lang="en-US" sz="675" i="1" dirty="0">
                <a:solidFill>
                  <a:srgbClr val="374151"/>
                </a:solidFill>
                <a:latin typeface="Segoe UI" pitchFamily="34" charset="0"/>
                <a:ea typeface="Segoe UI" pitchFamily="34" charset="-122"/>
                <a:cs typeface="Segoe UI" pitchFamily="34" charset="-120"/>
              </a:rPr>
              <a:t> : Simulación de diferentes roles técnicos, análisis desde perspectiva de cliente.</a:t>
            </a:r>
            <a:endParaRPr lang="en-US" sz="675" dirty="0"/>
          </a:p>
        </p:txBody>
      </p:sp>
      <p:sp>
        <p:nvSpPr>
          <p:cNvPr id="27" name="Shape 20"/>
          <p:cNvSpPr/>
          <p:nvPr/>
        </p:nvSpPr>
        <p:spPr>
          <a:xfrm>
            <a:off x="4629150" y="614363"/>
            <a:ext cx="4400550" cy="1871663"/>
          </a:xfrm>
          <a:prstGeom prst="rect">
            <a:avLst/>
          </a:prstGeom>
          <a:solidFill>
            <a:srgbClr val="FFFFFF"/>
          </a:solidFill>
          <a:ln/>
        </p:spPr>
        <p:txBody>
          <a:bodyPr/>
          <a:lstStyle/>
          <a:p>
            <a:endParaRPr lang="es-PA"/>
          </a:p>
        </p:txBody>
      </p:sp>
      <p:sp>
        <p:nvSpPr>
          <p:cNvPr id="28" name="Text 21"/>
          <p:cNvSpPr/>
          <p:nvPr/>
        </p:nvSpPr>
        <p:spPr>
          <a:xfrm>
            <a:off x="4714875" y="720682"/>
            <a:ext cx="2901435" cy="173124"/>
          </a:xfrm>
          <a:prstGeom prst="rect">
            <a:avLst/>
          </a:prstGeom>
          <a:noFill/>
          <a:ln/>
        </p:spPr>
        <p:txBody>
          <a:bodyPr wrap="none" lIns="0" tIns="0" rIns="0" bIns="0" rtlCol="0" anchor="ctr">
            <a:spAutoFit/>
          </a:bodyPr>
          <a:lstStyle/>
          <a:p>
            <a:pPr marL="0" indent="0">
              <a:buNone/>
            </a:pPr>
            <a:r>
              <a:rPr lang="en-US" sz="1125" b="1" dirty="0">
                <a:solidFill>
                  <a:srgbClr val="059669"/>
                </a:solidFill>
                <a:latin typeface="Segoe UI" pitchFamily="34" charset="0"/>
                <a:ea typeface="Segoe UI" pitchFamily="34" charset="-122"/>
                <a:cs typeface="Segoe UI" pitchFamily="34" charset="-120"/>
              </a:rPr>
              <a:t>Ejemplos Avanzados para Casos de Uso de </a:t>
            </a:r>
            <a:endParaRPr lang="en-US" sz="1125" dirty="0"/>
          </a:p>
        </p:txBody>
      </p:sp>
      <p:sp>
        <p:nvSpPr>
          <p:cNvPr id="29" name="Shape 22"/>
          <p:cNvSpPr/>
          <p:nvPr/>
        </p:nvSpPr>
        <p:spPr>
          <a:xfrm>
            <a:off x="4714875" y="971550"/>
            <a:ext cx="1057275" cy="217884"/>
          </a:xfrm>
          <a:prstGeom prst="rect">
            <a:avLst/>
          </a:prstGeom>
          <a:solidFill>
            <a:srgbClr val="E9ECEF"/>
          </a:solidFill>
          <a:ln/>
        </p:spPr>
        <p:txBody>
          <a:bodyPr/>
          <a:lstStyle/>
          <a:p>
            <a:endParaRPr lang="es-PA"/>
          </a:p>
        </p:txBody>
      </p:sp>
      <p:sp>
        <p:nvSpPr>
          <p:cNvPr id="30" name="Text 23"/>
          <p:cNvSpPr/>
          <p:nvPr/>
        </p:nvSpPr>
        <p:spPr>
          <a:xfrm>
            <a:off x="4714875" y="971550"/>
            <a:ext cx="1128713" cy="217884"/>
          </a:xfrm>
          <a:prstGeom prst="rect">
            <a:avLst/>
          </a:prstGeom>
          <a:noFill/>
          <a:ln/>
        </p:spPr>
        <p:txBody>
          <a:bodyPr wrap="square" lIns="51054" tIns="51054" rIns="51054" bIns="51054"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Técnica</a:t>
            </a:r>
            <a:endParaRPr lang="en-US" sz="675" dirty="0"/>
          </a:p>
        </p:txBody>
      </p:sp>
      <p:sp>
        <p:nvSpPr>
          <p:cNvPr id="31" name="Shape 24"/>
          <p:cNvSpPr/>
          <p:nvPr/>
        </p:nvSpPr>
        <p:spPr>
          <a:xfrm>
            <a:off x="5772150" y="971550"/>
            <a:ext cx="3171825" cy="217884"/>
          </a:xfrm>
          <a:prstGeom prst="rect">
            <a:avLst/>
          </a:prstGeom>
          <a:solidFill>
            <a:srgbClr val="E9ECEF"/>
          </a:solidFill>
          <a:ln/>
        </p:spPr>
        <p:txBody>
          <a:bodyPr/>
          <a:lstStyle/>
          <a:p>
            <a:endParaRPr lang="es-PA"/>
          </a:p>
        </p:txBody>
      </p:sp>
      <p:sp>
        <p:nvSpPr>
          <p:cNvPr id="32" name="Text 25"/>
          <p:cNvSpPr/>
          <p:nvPr/>
        </p:nvSpPr>
        <p:spPr>
          <a:xfrm>
            <a:off x="5772150" y="977002"/>
            <a:ext cx="3243263" cy="206980"/>
          </a:xfrm>
          <a:prstGeom prst="rect">
            <a:avLst/>
          </a:prstGeom>
          <a:noFill/>
          <a:ln/>
        </p:spPr>
        <p:txBody>
          <a:bodyPr wrap="square" lIns="51054" tIns="51054" rIns="51054" bIns="51054"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Ejemplo de Prompt para </a:t>
            </a:r>
            <a:endParaRPr lang="en-US" sz="675" dirty="0"/>
          </a:p>
        </p:txBody>
      </p:sp>
      <p:sp>
        <p:nvSpPr>
          <p:cNvPr id="33" name="Text 26"/>
          <p:cNvSpPr/>
          <p:nvPr/>
        </p:nvSpPr>
        <p:spPr>
          <a:xfrm>
            <a:off x="4714875" y="1189434"/>
            <a:ext cx="1128713" cy="607219"/>
          </a:xfrm>
          <a:prstGeom prst="rect">
            <a:avLst/>
          </a:prstGeom>
          <a:noFill/>
          <a:ln/>
        </p:spPr>
        <p:txBody>
          <a:bodyPr wrap="square" lIns="51054" tIns="51054" rIns="51054" bIns="51054"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Chain of Thought</a:t>
            </a:r>
            <a:endParaRPr lang="en-US" sz="675" dirty="0"/>
          </a:p>
        </p:txBody>
      </p:sp>
      <p:sp>
        <p:nvSpPr>
          <p:cNvPr id="34" name="Text 27"/>
          <p:cNvSpPr/>
          <p:nvPr/>
        </p:nvSpPr>
        <p:spPr>
          <a:xfrm>
            <a:off x="5772150" y="1189434"/>
            <a:ext cx="3243263" cy="607219"/>
          </a:xfrm>
          <a:prstGeom prst="rect">
            <a:avLst/>
          </a:prstGeom>
          <a:noFill/>
          <a:ln/>
        </p:spPr>
        <p:txBody>
          <a:bodyPr wrap="square" lIns="51054" tIns="51054" rIns="51054" bIns="51054" rtlCol="0" anchor="ctr">
            <a:spAutoFit/>
          </a:bodyPr>
          <a:lstStyle/>
          <a:p>
            <a:pPr marL="0" indent="0">
              <a:buNone/>
            </a:pPr>
            <a:r>
              <a:rPr lang="en-US" sz="675" dirty="0">
                <a:solidFill>
                  <a:srgbClr val="059669"/>
                </a:solidFill>
                <a:latin typeface="Segoe UI" pitchFamily="34" charset="0"/>
                <a:ea typeface="Segoe UI" pitchFamily="34" charset="-122"/>
                <a:cs typeface="Segoe UI" pitchFamily="34" charset="-120"/>
              </a:rPr>
              <a:t>"Analiza esta arquitectura de red para un cliente financiero. Primero, identifica componentes críticos. Segundo, evalúa puntos de fallo. Tercero, sugiere mejoras para redundancia. Cuarto, estima impacto en disponibilidad. Finalmente, prioriza recomendaciones."</a:t>
            </a:r>
            <a:endParaRPr lang="en-US" sz="675" dirty="0"/>
          </a:p>
        </p:txBody>
      </p:sp>
      <p:sp>
        <p:nvSpPr>
          <p:cNvPr id="35" name="Text 28"/>
          <p:cNvSpPr/>
          <p:nvPr/>
        </p:nvSpPr>
        <p:spPr>
          <a:xfrm>
            <a:off x="4714875" y="1796653"/>
            <a:ext cx="1128713" cy="603647"/>
          </a:xfrm>
          <a:prstGeom prst="rect">
            <a:avLst/>
          </a:prstGeom>
          <a:noFill/>
          <a:ln/>
        </p:spPr>
        <p:txBody>
          <a:bodyPr wrap="square" lIns="51054" tIns="51054" rIns="51054" bIns="51054"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Role Prompting</a:t>
            </a:r>
            <a:endParaRPr lang="en-US" sz="675" dirty="0"/>
          </a:p>
        </p:txBody>
      </p:sp>
      <p:sp>
        <p:nvSpPr>
          <p:cNvPr id="36" name="Text 29"/>
          <p:cNvSpPr/>
          <p:nvPr/>
        </p:nvSpPr>
        <p:spPr>
          <a:xfrm>
            <a:off x="5772150" y="1891112"/>
            <a:ext cx="3243263" cy="414729"/>
          </a:xfrm>
          <a:prstGeom prst="rect">
            <a:avLst/>
          </a:prstGeom>
          <a:noFill/>
          <a:ln/>
        </p:spPr>
        <p:txBody>
          <a:bodyPr wrap="square" lIns="51054" tIns="51054" rIns="51054" bIns="51054" rtlCol="0" anchor="ctr">
            <a:spAutoFit/>
          </a:bodyPr>
          <a:lstStyle/>
          <a:p>
            <a:pPr marL="0" indent="0">
              <a:buNone/>
            </a:pPr>
            <a:r>
              <a:rPr lang="en-US" sz="675" dirty="0">
                <a:solidFill>
                  <a:srgbClr val="059669"/>
                </a:solidFill>
                <a:latin typeface="Segoe UI" pitchFamily="34" charset="0"/>
                <a:ea typeface="Segoe UI" pitchFamily="34" charset="-122"/>
                <a:cs typeface="Segoe UI" pitchFamily="34" charset="-120"/>
              </a:rPr>
              <a:t>"Actúa como un CIO de una cadena retail con 25 tiendas evaluando una propuesta de  para modernizar su infraestructura. Analiza desde perspectiva de: 1) ROI, 2) riesgos operacionales, 3) escalabilidad, y 4) alineación con tendencias del sector."</a:t>
            </a:r>
            <a:endParaRPr lang="en-US" sz="675" dirty="0"/>
          </a:p>
        </p:txBody>
      </p:sp>
      <p:sp>
        <p:nvSpPr>
          <p:cNvPr id="37" name="Shape 30"/>
          <p:cNvSpPr/>
          <p:nvPr/>
        </p:nvSpPr>
        <p:spPr>
          <a:xfrm>
            <a:off x="4629150" y="2557463"/>
            <a:ext cx="4400550" cy="2043113"/>
          </a:xfrm>
          <a:prstGeom prst="rect">
            <a:avLst/>
          </a:prstGeom>
          <a:solidFill>
            <a:srgbClr val="FFFFFF"/>
          </a:solidFill>
          <a:ln/>
        </p:spPr>
        <p:txBody>
          <a:bodyPr/>
          <a:lstStyle/>
          <a:p>
            <a:endParaRPr lang="es-PA"/>
          </a:p>
        </p:txBody>
      </p:sp>
      <p:sp>
        <p:nvSpPr>
          <p:cNvPr id="38" name="Text 31"/>
          <p:cNvSpPr/>
          <p:nvPr/>
        </p:nvSpPr>
        <p:spPr>
          <a:xfrm>
            <a:off x="4714875" y="2643188"/>
            <a:ext cx="4300538" cy="214313"/>
          </a:xfrm>
          <a:prstGeom prst="rect">
            <a:avLst/>
          </a:prstGeom>
          <a:noFill/>
          <a:ln/>
        </p:spPr>
        <p:txBody>
          <a:bodyPr wrap="none" lIns="0" tIns="0" rIns="0" bIns="0" rtlCol="0" anchor="ctr">
            <a:spAutoFit/>
          </a:bodyPr>
          <a:lstStyle/>
          <a:p>
            <a:pPr marL="0" indent="0">
              <a:buNone/>
            </a:pPr>
            <a:r>
              <a:rPr lang="en-US" sz="1125" b="1" dirty="0">
                <a:solidFill>
                  <a:srgbClr val="059669"/>
                </a:solidFill>
                <a:latin typeface="Segoe UI" pitchFamily="34" charset="0"/>
                <a:ea typeface="Segoe UI" pitchFamily="34" charset="-122"/>
                <a:cs typeface="Segoe UI" pitchFamily="34" charset="-120"/>
              </a:rPr>
              <a:t>Ejercicio Práctico con Claude</a:t>
            </a:r>
            <a:endParaRPr lang="en-US" sz="1125" dirty="0"/>
          </a:p>
        </p:txBody>
      </p:sp>
      <p:sp>
        <p:nvSpPr>
          <p:cNvPr id="39" name="Shape 32"/>
          <p:cNvSpPr/>
          <p:nvPr/>
        </p:nvSpPr>
        <p:spPr>
          <a:xfrm>
            <a:off x="4714875" y="2914650"/>
            <a:ext cx="4229100" cy="171450"/>
          </a:xfrm>
          <a:prstGeom prst="rect">
            <a:avLst/>
          </a:prstGeom>
          <a:solidFill>
            <a:srgbClr val="F5F3FF"/>
          </a:solidFill>
          <a:ln/>
        </p:spPr>
        <p:txBody>
          <a:bodyPr/>
          <a:lstStyle/>
          <a:p>
            <a:endParaRPr lang="es-PA"/>
          </a:p>
        </p:txBody>
      </p:sp>
      <p:pic>
        <p:nvPicPr>
          <p:cNvPr id="40" name="Image 5" descr="preencoded.png"/>
          <p:cNvPicPr>
            <a:picLocks noChangeAspect="1"/>
          </p:cNvPicPr>
          <p:nvPr/>
        </p:nvPicPr>
        <p:blipFill>
          <a:blip r:embed="rId8"/>
          <a:stretch>
            <a:fillRect/>
          </a:stretch>
        </p:blipFill>
        <p:spPr>
          <a:xfrm>
            <a:off x="4743450" y="2952155"/>
            <a:ext cx="107156" cy="85725"/>
          </a:xfrm>
          <a:prstGeom prst="rect">
            <a:avLst/>
          </a:prstGeom>
        </p:spPr>
      </p:pic>
      <p:sp>
        <p:nvSpPr>
          <p:cNvPr id="41" name="Text 33"/>
          <p:cNvSpPr/>
          <p:nvPr/>
        </p:nvSpPr>
        <p:spPr>
          <a:xfrm>
            <a:off x="4879181" y="2952155"/>
            <a:ext cx="909907" cy="94655"/>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Herramienta: Claude</a:t>
            </a:r>
            <a:endParaRPr lang="en-US" sz="675" dirty="0"/>
          </a:p>
        </p:txBody>
      </p:sp>
      <p:sp>
        <p:nvSpPr>
          <p:cNvPr id="42" name="Text 34"/>
          <p:cNvSpPr/>
          <p:nvPr/>
        </p:nvSpPr>
        <p:spPr>
          <a:xfrm>
            <a:off x="4714875" y="3114675"/>
            <a:ext cx="4300538" cy="114300"/>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Análisis Multidimensional con Role Prompting</a:t>
            </a:r>
            <a:endParaRPr lang="en-US" sz="675" dirty="0"/>
          </a:p>
        </p:txBody>
      </p:sp>
      <p:sp>
        <p:nvSpPr>
          <p:cNvPr id="43" name="Text 35"/>
          <p:cNvSpPr/>
          <p:nvPr/>
        </p:nvSpPr>
        <p:spPr>
          <a:xfrm>
            <a:off x="4829175" y="3228975"/>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Acceda a Claude (claude.ai)</a:t>
            </a:r>
            <a:endParaRPr lang="en-US" sz="675" dirty="0"/>
          </a:p>
        </p:txBody>
      </p:sp>
      <p:sp>
        <p:nvSpPr>
          <p:cNvPr id="44" name="Text 36"/>
          <p:cNvSpPr/>
          <p:nvPr/>
        </p:nvSpPr>
        <p:spPr>
          <a:xfrm>
            <a:off x="4829175" y="3348487"/>
            <a:ext cx="1851469" cy="103875"/>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Seleccione un proyecto o propuesta reciente de </a:t>
            </a:r>
            <a:endParaRPr lang="en-US" sz="675" dirty="0"/>
          </a:p>
        </p:txBody>
      </p:sp>
      <p:sp>
        <p:nvSpPr>
          <p:cNvPr id="45" name="Text 37"/>
          <p:cNvSpPr/>
          <p:nvPr/>
        </p:nvSpPr>
        <p:spPr>
          <a:xfrm>
            <a:off x="4829175" y="3457575"/>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Utilice role prompting para analizar desde múltiples perspectivas</a:t>
            </a:r>
            <a:endParaRPr lang="en-US" sz="675" dirty="0"/>
          </a:p>
        </p:txBody>
      </p:sp>
      <p:sp>
        <p:nvSpPr>
          <p:cNvPr id="46" name="Text 38"/>
          <p:cNvSpPr/>
          <p:nvPr/>
        </p:nvSpPr>
        <p:spPr>
          <a:xfrm>
            <a:off x="4829175" y="3571875"/>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Identifique insights desde cada perspectiva</a:t>
            </a:r>
            <a:endParaRPr lang="en-US" sz="675" dirty="0"/>
          </a:p>
        </p:txBody>
      </p:sp>
      <p:sp>
        <p:nvSpPr>
          <p:cNvPr id="47" name="Text 39"/>
          <p:cNvSpPr/>
          <p:nvPr/>
        </p:nvSpPr>
        <p:spPr>
          <a:xfrm>
            <a:off x="4829175" y="3686175"/>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Desarrolle un framework para análisis multidimensional</a:t>
            </a:r>
            <a:endParaRPr lang="en-US" sz="675" dirty="0"/>
          </a:p>
        </p:txBody>
      </p:sp>
      <p:sp>
        <p:nvSpPr>
          <p:cNvPr id="48" name="Shape 40"/>
          <p:cNvSpPr/>
          <p:nvPr/>
        </p:nvSpPr>
        <p:spPr>
          <a:xfrm>
            <a:off x="4714875" y="3829050"/>
            <a:ext cx="4229100" cy="685800"/>
          </a:xfrm>
          <a:prstGeom prst="rect">
            <a:avLst/>
          </a:prstGeom>
          <a:solidFill>
            <a:srgbClr val="F3F4F6"/>
          </a:solidFill>
          <a:ln/>
        </p:spPr>
        <p:txBody>
          <a:bodyPr/>
          <a:lstStyle/>
          <a:p>
            <a:endParaRPr lang="es-PA"/>
          </a:p>
        </p:txBody>
      </p:sp>
      <p:sp>
        <p:nvSpPr>
          <p:cNvPr id="49" name="Text 41"/>
          <p:cNvSpPr/>
          <p:nvPr/>
        </p:nvSpPr>
        <p:spPr>
          <a:xfrm>
            <a:off x="4743450" y="3868050"/>
            <a:ext cx="4243388" cy="207749"/>
          </a:xfrm>
          <a:prstGeom prst="rect">
            <a:avLst/>
          </a:prstGeom>
          <a:noFill/>
          <a:ln/>
        </p:spPr>
        <p:txBody>
          <a:bodyPr wrap="square" lIns="0" tIns="0" rIns="0" bIns="0" rtlCol="0" anchor="ctr">
            <a:spAutoFit/>
          </a:bodyPr>
          <a:lstStyle/>
          <a:p>
            <a:pPr marL="0" indent="0">
              <a:buNone/>
            </a:pPr>
            <a:r>
              <a:rPr lang="en-US" sz="675" dirty="0">
                <a:solidFill>
                  <a:srgbClr val="374151"/>
                </a:solidFill>
                <a:latin typeface="ui-monospace" pitchFamily="34" charset="0"/>
                <a:ea typeface="ui-monospace" pitchFamily="34" charset="-122"/>
                <a:cs typeface="ui-monospace" pitchFamily="34" charset="-120"/>
              </a:rPr>
              <a:t>Estoy evaluando una propuesta de  para implementar monitoreo de infraestructura crítica para un banco en Panamá.</a:t>
            </a:r>
            <a:endParaRPr lang="en-US" sz="675" dirty="0"/>
          </a:p>
        </p:txBody>
      </p:sp>
      <p:sp>
        <p:nvSpPr>
          <p:cNvPr id="50" name="Text 42"/>
          <p:cNvSpPr/>
          <p:nvPr/>
        </p:nvSpPr>
        <p:spPr>
          <a:xfrm>
            <a:off x="4743450" y="4086225"/>
            <a:ext cx="4243388"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ui-monospace" pitchFamily="34" charset="0"/>
                <a:ea typeface="ui-monospace" pitchFamily="34" charset="-122"/>
                <a:cs typeface="ui-monospace" pitchFamily="34" charset="-120"/>
              </a:rPr>
              <a:t>Actúa secuencialmente como:</a:t>
            </a:r>
            <a:endParaRPr lang="en-US" sz="675" dirty="0"/>
          </a:p>
        </p:txBody>
      </p:sp>
      <p:sp>
        <p:nvSpPr>
          <p:cNvPr id="51" name="Text 43"/>
          <p:cNvSpPr/>
          <p:nvPr/>
        </p:nvSpPr>
        <p:spPr>
          <a:xfrm>
            <a:off x="4743450" y="4200525"/>
            <a:ext cx="4243388"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ui-monospace" pitchFamily="34" charset="0"/>
                <a:ea typeface="ui-monospace" pitchFamily="34" charset="-122"/>
                <a:cs typeface="ui-monospace" pitchFamily="34" charset="-120"/>
              </a:rPr>
              <a:t>1. CIO del banco, preocupado por ROI y riesgos</a:t>
            </a:r>
            <a:endParaRPr lang="en-US" sz="675" dirty="0"/>
          </a:p>
        </p:txBody>
      </p:sp>
      <p:sp>
        <p:nvSpPr>
          <p:cNvPr id="52" name="Text 44"/>
          <p:cNvSpPr/>
          <p:nvPr/>
        </p:nvSpPr>
        <p:spPr>
          <a:xfrm>
            <a:off x="4743450" y="4314825"/>
            <a:ext cx="4243388"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ui-monospace" pitchFamily="34" charset="0"/>
                <a:ea typeface="ui-monospace" pitchFamily="34" charset="-122"/>
                <a:cs typeface="ui-monospace" pitchFamily="34" charset="-120"/>
              </a:rPr>
              <a:t>2. Jefe de Infraestructura, enfocado en aspectos técnicos</a:t>
            </a:r>
            <a:endParaRPr lang="en-US" sz="675" dirty="0"/>
          </a:p>
        </p:txBody>
      </p:sp>
      <p:sp>
        <p:nvSpPr>
          <p:cNvPr id="53" name="Text 45"/>
          <p:cNvSpPr/>
          <p:nvPr/>
        </p:nvSpPr>
        <p:spPr>
          <a:xfrm>
            <a:off x="4743450" y="4429125"/>
            <a:ext cx="4243388"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ui-monospace" pitchFamily="34" charset="0"/>
                <a:ea typeface="ui-monospace" pitchFamily="34" charset="-122"/>
                <a:cs typeface="ui-monospace" pitchFamily="34" charset="-120"/>
              </a:rPr>
              <a:t>3. Director Financiero, evaluando costos y valor</a:t>
            </a:r>
            <a:endParaRPr lang="en-US" sz="675" dirty="0"/>
          </a:p>
        </p:txBody>
      </p:sp>
      <p:sp>
        <p:nvSpPr>
          <p:cNvPr id="54" name="Text 46"/>
          <p:cNvSpPr/>
          <p:nvPr/>
        </p:nvSpPr>
        <p:spPr>
          <a:xfrm>
            <a:off x="4743450" y="4543425"/>
            <a:ext cx="4243388"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ui-monospace" pitchFamily="34" charset="0"/>
                <a:ea typeface="ui-monospace" pitchFamily="34" charset="-122"/>
                <a:cs typeface="ui-monospace" pitchFamily="34" charset="-120"/>
              </a:rPr>
              <a:t>4. Oficial de Seguridad, considerando implicaciones de seguridad</a:t>
            </a:r>
            <a:endParaRPr lang="en-US" sz="675" dirty="0"/>
          </a:p>
        </p:txBody>
      </p:sp>
      <p:sp>
        <p:nvSpPr>
          <p:cNvPr id="55" name="Text 47"/>
          <p:cNvSpPr/>
          <p:nvPr/>
        </p:nvSpPr>
        <p:spPr>
          <a:xfrm>
            <a:off x="4743450" y="4657725"/>
            <a:ext cx="4243388"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ui-monospace" pitchFamily="34" charset="0"/>
                <a:ea typeface="ui-monospace" pitchFamily="34" charset="-122"/>
                <a:cs typeface="ui-monospace" pitchFamily="34" charset="-120"/>
              </a:rPr>
              <a:t>Para cada rol: 3 fortalezas, 2 preocupaciones, 1 pregunta crítica</a:t>
            </a:r>
            <a:endParaRPr lang="en-US" sz="675" dirty="0"/>
          </a:p>
        </p:txBody>
      </p:sp>
      <p:sp>
        <p:nvSpPr>
          <p:cNvPr id="56" name="Shape 48"/>
          <p:cNvSpPr/>
          <p:nvPr/>
        </p:nvSpPr>
        <p:spPr>
          <a:xfrm>
            <a:off x="114301" y="5293518"/>
            <a:ext cx="8915400" cy="371475"/>
          </a:xfrm>
          <a:prstGeom prst="rect">
            <a:avLst/>
          </a:prstGeom>
          <a:solidFill>
            <a:srgbClr val="FFFBEB"/>
          </a:solidFill>
          <a:ln/>
        </p:spPr>
        <p:txBody>
          <a:bodyPr/>
          <a:lstStyle/>
          <a:p>
            <a:endParaRPr lang="es-PA"/>
          </a:p>
        </p:txBody>
      </p:sp>
      <p:sp>
        <p:nvSpPr>
          <p:cNvPr id="57" name="Shape 49"/>
          <p:cNvSpPr/>
          <p:nvPr/>
        </p:nvSpPr>
        <p:spPr>
          <a:xfrm>
            <a:off x="102923" y="5293518"/>
            <a:ext cx="35719" cy="371475"/>
          </a:xfrm>
          <a:prstGeom prst="rect">
            <a:avLst/>
          </a:prstGeom>
          <a:solidFill>
            <a:srgbClr val="EA580C"/>
          </a:solidFill>
          <a:ln/>
        </p:spPr>
        <p:txBody>
          <a:bodyPr/>
          <a:lstStyle/>
          <a:p>
            <a:endParaRPr lang="es-PA"/>
          </a:p>
        </p:txBody>
      </p:sp>
      <p:pic>
        <p:nvPicPr>
          <p:cNvPr id="58" name="Image 6" descr="preencoded.png"/>
          <p:cNvPicPr>
            <a:picLocks noChangeAspect="1"/>
          </p:cNvPicPr>
          <p:nvPr/>
        </p:nvPicPr>
        <p:blipFill>
          <a:blip r:embed="rId9"/>
          <a:stretch>
            <a:fillRect/>
          </a:stretch>
        </p:blipFill>
        <p:spPr>
          <a:xfrm>
            <a:off x="185739" y="5373885"/>
            <a:ext cx="64294" cy="85725"/>
          </a:xfrm>
          <a:prstGeom prst="rect">
            <a:avLst/>
          </a:prstGeom>
        </p:spPr>
      </p:pic>
      <p:sp>
        <p:nvSpPr>
          <p:cNvPr id="59" name="Text 50"/>
          <p:cNvSpPr/>
          <p:nvPr/>
        </p:nvSpPr>
        <p:spPr>
          <a:xfrm>
            <a:off x="278607" y="5373885"/>
            <a:ext cx="957542" cy="94655"/>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Pregunta Estratégica:</a:t>
            </a:r>
            <a:endParaRPr lang="en-US" sz="675" dirty="0"/>
          </a:p>
        </p:txBody>
      </p:sp>
      <p:sp>
        <p:nvSpPr>
          <p:cNvPr id="60" name="Text 51"/>
          <p:cNvSpPr/>
          <p:nvPr/>
        </p:nvSpPr>
        <p:spPr>
          <a:xfrm>
            <a:off x="185739" y="5484467"/>
            <a:ext cx="7138173" cy="10387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¿Cómo </a:t>
            </a:r>
            <a:r>
              <a:rPr lang="en-US" sz="675" dirty="0" err="1">
                <a:solidFill>
                  <a:srgbClr val="374151"/>
                </a:solidFill>
                <a:latin typeface="Segoe UI" pitchFamily="34" charset="0"/>
                <a:ea typeface="Segoe UI" pitchFamily="34" charset="-122"/>
                <a:cs typeface="Segoe UI" pitchFamily="34" charset="-120"/>
              </a:rPr>
              <a:t>podría</a:t>
            </a:r>
            <a:r>
              <a:rPr lang="en-US" sz="675" dirty="0">
                <a:solidFill>
                  <a:srgbClr val="374151"/>
                </a:solidFill>
                <a:latin typeface="Segoe UI" pitchFamily="34" charset="0"/>
                <a:ea typeface="Segoe UI" pitchFamily="34" charset="-122"/>
                <a:cs typeface="Segoe UI" pitchFamily="34" charset="-120"/>
              </a:rPr>
              <a:t>  implementar un proceso sistemático de revisión de propuestas técnicas utilizando estas técnicas avanzadas de prompting para anticipar objeciones y fortalecer sus ofertas?</a:t>
            </a:r>
            <a:endParaRPr lang="en-US" sz="67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Shape 0"/>
          <p:cNvSpPr/>
          <p:nvPr/>
        </p:nvSpPr>
        <p:spPr>
          <a:xfrm>
            <a:off x="0" y="0"/>
            <a:ext cx="9144000" cy="85725"/>
          </a:xfrm>
          <a:prstGeom prst="rect">
            <a:avLst/>
          </a:prstGeom>
          <a:solidFill>
            <a:srgbClr val="059669"/>
          </a:solidFill>
          <a:ln/>
        </p:spPr>
        <p:txBody>
          <a:bodyPr/>
          <a:lstStyle/>
          <a:p>
            <a:endParaRPr lang="es-PA"/>
          </a:p>
        </p:txBody>
      </p:sp>
      <p:sp>
        <p:nvSpPr>
          <p:cNvPr id="4" name="Text 1"/>
          <p:cNvSpPr/>
          <p:nvPr/>
        </p:nvSpPr>
        <p:spPr>
          <a:xfrm>
            <a:off x="114300" y="232975"/>
            <a:ext cx="6140335" cy="276999"/>
          </a:xfrm>
          <a:prstGeom prst="rect">
            <a:avLst/>
          </a:prstGeom>
          <a:noFill/>
          <a:ln/>
        </p:spPr>
        <p:txBody>
          <a:bodyPr wrap="none" lIns="0" tIns="0" rIns="0" bIns="0" rtlCol="0" anchor="ctr">
            <a:spAutoFit/>
          </a:bodyPr>
          <a:lstStyle/>
          <a:p>
            <a:pPr marL="0" indent="0">
              <a:buNone/>
            </a:pPr>
            <a:r>
              <a:rPr lang="en-US" sz="1800" b="1" dirty="0">
                <a:solidFill>
                  <a:srgbClr val="1E3A8A"/>
                </a:solidFill>
                <a:latin typeface="Segoe UI" pitchFamily="34" charset="0"/>
                <a:ea typeface="Segoe UI" pitchFamily="34" charset="-122"/>
                <a:cs typeface="Segoe UI" pitchFamily="34" charset="-120"/>
              </a:rPr>
              <a:t>Biblioteca de Prompts: Activos Estratégicos para </a:t>
            </a:r>
            <a:r>
              <a:rPr lang="en-US" sz="1800" b="1" dirty="0" err="1">
                <a:solidFill>
                  <a:srgbClr val="1E3A8A"/>
                </a:solidFill>
                <a:latin typeface="Segoe UI" pitchFamily="34" charset="0"/>
                <a:ea typeface="Segoe UI" pitchFamily="34" charset="-122"/>
                <a:cs typeface="Segoe UI" pitchFamily="34" charset="-120"/>
              </a:rPr>
              <a:t>Equipos</a:t>
            </a:r>
            <a:endParaRPr lang="en-US" sz="1800" dirty="0"/>
          </a:p>
        </p:txBody>
      </p:sp>
      <p:sp>
        <p:nvSpPr>
          <p:cNvPr id="5" name="Shape 2"/>
          <p:cNvSpPr/>
          <p:nvPr/>
        </p:nvSpPr>
        <p:spPr>
          <a:xfrm>
            <a:off x="114300" y="614363"/>
            <a:ext cx="4400550" cy="985838"/>
          </a:xfrm>
          <a:prstGeom prst="rect">
            <a:avLst/>
          </a:prstGeom>
          <a:solidFill>
            <a:srgbClr val="FFFFFF"/>
          </a:solidFill>
          <a:ln/>
        </p:spPr>
        <p:txBody>
          <a:bodyPr/>
          <a:lstStyle/>
          <a:p>
            <a:endParaRPr lang="es-PA"/>
          </a:p>
        </p:txBody>
      </p:sp>
      <p:sp>
        <p:nvSpPr>
          <p:cNvPr id="6" name="Text 3"/>
          <p:cNvSpPr/>
          <p:nvPr/>
        </p:nvSpPr>
        <p:spPr>
          <a:xfrm>
            <a:off x="200025" y="700088"/>
            <a:ext cx="4300538" cy="214313"/>
          </a:xfrm>
          <a:prstGeom prst="rect">
            <a:avLst/>
          </a:prstGeom>
          <a:noFill/>
          <a:ln/>
        </p:spPr>
        <p:txBody>
          <a:bodyPr wrap="none" lIns="0" tIns="0" rIns="0" bIns="0" rtlCol="0" anchor="ctr">
            <a:spAutoFit/>
          </a:bodyPr>
          <a:lstStyle/>
          <a:p>
            <a:pPr marL="0" indent="0">
              <a:buNone/>
            </a:pPr>
            <a:r>
              <a:rPr lang="en-US" sz="1125" b="1" dirty="0">
                <a:solidFill>
                  <a:srgbClr val="059669"/>
                </a:solidFill>
                <a:latin typeface="Segoe UI" pitchFamily="34" charset="0"/>
                <a:ea typeface="Segoe UI" pitchFamily="34" charset="-122"/>
                <a:cs typeface="Segoe UI" pitchFamily="34" charset="-120"/>
              </a:rPr>
              <a:t>¿Por qué una Biblioteca de Prompts?</a:t>
            </a:r>
            <a:endParaRPr lang="en-US" sz="1125" dirty="0"/>
          </a:p>
        </p:txBody>
      </p:sp>
      <p:sp>
        <p:nvSpPr>
          <p:cNvPr id="7" name="Text 4"/>
          <p:cNvSpPr/>
          <p:nvPr/>
        </p:nvSpPr>
        <p:spPr>
          <a:xfrm>
            <a:off x="314325" y="971550"/>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Activo estratégico que captura conocimiento institucional</a:t>
            </a:r>
            <a:endParaRPr lang="en-US" sz="675" dirty="0"/>
          </a:p>
        </p:txBody>
      </p:sp>
      <p:sp>
        <p:nvSpPr>
          <p:cNvPr id="8" name="Text 5"/>
          <p:cNvSpPr/>
          <p:nvPr/>
        </p:nvSpPr>
        <p:spPr>
          <a:xfrm>
            <a:off x="314325" y="1114425"/>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Garantiza consistencia en la calidad de outputs de IA</a:t>
            </a:r>
            <a:endParaRPr lang="en-US" sz="675" dirty="0"/>
          </a:p>
        </p:txBody>
      </p:sp>
      <p:sp>
        <p:nvSpPr>
          <p:cNvPr id="9" name="Text 6"/>
          <p:cNvSpPr/>
          <p:nvPr/>
        </p:nvSpPr>
        <p:spPr>
          <a:xfrm>
            <a:off x="314325" y="1257300"/>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Reduce tiempo de formulación y mejora eficiencia</a:t>
            </a:r>
            <a:endParaRPr lang="en-US" sz="675" dirty="0"/>
          </a:p>
        </p:txBody>
      </p:sp>
      <p:sp>
        <p:nvSpPr>
          <p:cNvPr id="10" name="Text 7"/>
          <p:cNvSpPr/>
          <p:nvPr/>
        </p:nvSpPr>
        <p:spPr>
          <a:xfrm>
            <a:off x="314325" y="1400175"/>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Permite mejora continua basada en resultados</a:t>
            </a:r>
            <a:endParaRPr lang="en-US" sz="675" dirty="0"/>
          </a:p>
        </p:txBody>
      </p:sp>
      <p:sp>
        <p:nvSpPr>
          <p:cNvPr id="11" name="Shape 8"/>
          <p:cNvSpPr/>
          <p:nvPr/>
        </p:nvSpPr>
        <p:spPr>
          <a:xfrm>
            <a:off x="114300" y="1671638"/>
            <a:ext cx="4400550" cy="1928813"/>
          </a:xfrm>
          <a:prstGeom prst="rect">
            <a:avLst/>
          </a:prstGeom>
          <a:solidFill>
            <a:srgbClr val="FFFFFF"/>
          </a:solidFill>
          <a:ln/>
        </p:spPr>
        <p:txBody>
          <a:bodyPr/>
          <a:lstStyle/>
          <a:p>
            <a:endParaRPr lang="es-PA"/>
          </a:p>
        </p:txBody>
      </p:sp>
      <p:sp>
        <p:nvSpPr>
          <p:cNvPr id="12" name="Text 9"/>
          <p:cNvSpPr/>
          <p:nvPr/>
        </p:nvSpPr>
        <p:spPr>
          <a:xfrm>
            <a:off x="200025" y="1757363"/>
            <a:ext cx="4300538" cy="214313"/>
          </a:xfrm>
          <a:prstGeom prst="rect">
            <a:avLst/>
          </a:prstGeom>
          <a:noFill/>
          <a:ln/>
        </p:spPr>
        <p:txBody>
          <a:bodyPr wrap="none" lIns="0" tIns="0" rIns="0" bIns="0" rtlCol="0" anchor="ctr">
            <a:spAutoFit/>
          </a:bodyPr>
          <a:lstStyle/>
          <a:p>
            <a:pPr marL="0" indent="0">
              <a:buNone/>
            </a:pPr>
            <a:r>
              <a:rPr lang="en-US" sz="1125" b="1" dirty="0">
                <a:solidFill>
                  <a:srgbClr val="059669"/>
                </a:solidFill>
                <a:latin typeface="Segoe UI" pitchFamily="34" charset="0"/>
                <a:ea typeface="Segoe UI" pitchFamily="34" charset="-122"/>
                <a:cs typeface="Segoe UI" pitchFamily="34" charset="-120"/>
              </a:rPr>
              <a:t>Estructura de la Biblioteca</a:t>
            </a:r>
            <a:endParaRPr lang="en-US" sz="1125" dirty="0"/>
          </a:p>
        </p:txBody>
      </p:sp>
      <p:sp>
        <p:nvSpPr>
          <p:cNvPr id="13" name="Shape 10"/>
          <p:cNvSpPr/>
          <p:nvPr/>
        </p:nvSpPr>
        <p:spPr>
          <a:xfrm>
            <a:off x="200025" y="2028825"/>
            <a:ext cx="2085975" cy="828675"/>
          </a:xfrm>
          <a:prstGeom prst="rect">
            <a:avLst/>
          </a:prstGeom>
          <a:solidFill>
            <a:srgbClr val="EFF6FF"/>
          </a:solidFill>
          <a:ln/>
        </p:spPr>
        <p:txBody>
          <a:bodyPr/>
          <a:lstStyle/>
          <a:p>
            <a:endParaRPr lang="es-PA"/>
          </a:p>
        </p:txBody>
      </p:sp>
      <p:pic>
        <p:nvPicPr>
          <p:cNvPr id="14" name="Image 1" descr="preencoded.png"/>
          <p:cNvPicPr>
            <a:picLocks noChangeAspect="1"/>
          </p:cNvPicPr>
          <p:nvPr/>
        </p:nvPicPr>
        <p:blipFill>
          <a:blip r:embed="rId4"/>
          <a:stretch>
            <a:fillRect/>
          </a:stretch>
        </p:blipFill>
        <p:spPr>
          <a:xfrm>
            <a:off x="257175" y="2094905"/>
            <a:ext cx="96441" cy="85725"/>
          </a:xfrm>
          <a:prstGeom prst="rect">
            <a:avLst/>
          </a:prstGeom>
        </p:spPr>
      </p:pic>
      <p:sp>
        <p:nvSpPr>
          <p:cNvPr id="15" name="Text 11"/>
          <p:cNvSpPr/>
          <p:nvPr/>
        </p:nvSpPr>
        <p:spPr>
          <a:xfrm>
            <a:off x="382191" y="2094905"/>
            <a:ext cx="1448033" cy="94655"/>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Categorización por Departamento</a:t>
            </a:r>
            <a:endParaRPr lang="en-US" sz="675" dirty="0"/>
          </a:p>
        </p:txBody>
      </p:sp>
      <p:sp>
        <p:nvSpPr>
          <p:cNvPr id="16" name="Text 12"/>
          <p:cNvSpPr/>
          <p:nvPr/>
        </p:nvSpPr>
        <p:spPr>
          <a:xfrm>
            <a:off x="371475" y="2228850"/>
            <a:ext cx="192881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Soporte Técnico</a:t>
            </a:r>
            <a:endParaRPr lang="en-US" sz="675" dirty="0"/>
          </a:p>
        </p:txBody>
      </p:sp>
      <p:sp>
        <p:nvSpPr>
          <p:cNvPr id="17" name="Text 13"/>
          <p:cNvSpPr/>
          <p:nvPr/>
        </p:nvSpPr>
        <p:spPr>
          <a:xfrm>
            <a:off x="371475" y="2343150"/>
            <a:ext cx="192881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Ventas y Preventa</a:t>
            </a:r>
            <a:endParaRPr lang="en-US" sz="675" dirty="0"/>
          </a:p>
        </p:txBody>
      </p:sp>
      <p:sp>
        <p:nvSpPr>
          <p:cNvPr id="18" name="Text 14"/>
          <p:cNvSpPr/>
          <p:nvPr/>
        </p:nvSpPr>
        <p:spPr>
          <a:xfrm>
            <a:off x="371475" y="2457450"/>
            <a:ext cx="192881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Implementación de Proyectos</a:t>
            </a:r>
            <a:endParaRPr lang="en-US" sz="675" dirty="0"/>
          </a:p>
        </p:txBody>
      </p:sp>
      <p:sp>
        <p:nvSpPr>
          <p:cNvPr id="19" name="Text 15"/>
          <p:cNvSpPr/>
          <p:nvPr/>
        </p:nvSpPr>
        <p:spPr>
          <a:xfrm>
            <a:off x="371475" y="2571750"/>
            <a:ext cx="192881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Ciberseguridad</a:t>
            </a:r>
            <a:endParaRPr lang="en-US" sz="675" dirty="0"/>
          </a:p>
        </p:txBody>
      </p:sp>
      <p:sp>
        <p:nvSpPr>
          <p:cNvPr id="20" name="Text 16"/>
          <p:cNvSpPr/>
          <p:nvPr/>
        </p:nvSpPr>
        <p:spPr>
          <a:xfrm>
            <a:off x="371475" y="2686050"/>
            <a:ext cx="192881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Servicios Gestionados</a:t>
            </a:r>
            <a:endParaRPr lang="en-US" sz="675" dirty="0"/>
          </a:p>
        </p:txBody>
      </p:sp>
      <p:sp>
        <p:nvSpPr>
          <p:cNvPr id="21" name="Shape 17"/>
          <p:cNvSpPr/>
          <p:nvPr/>
        </p:nvSpPr>
        <p:spPr>
          <a:xfrm>
            <a:off x="2343150" y="2028825"/>
            <a:ext cx="2085975" cy="828675"/>
          </a:xfrm>
          <a:prstGeom prst="rect">
            <a:avLst/>
          </a:prstGeom>
          <a:solidFill>
            <a:srgbClr val="ECFDF5"/>
          </a:solidFill>
          <a:ln/>
        </p:spPr>
        <p:txBody>
          <a:bodyPr/>
          <a:lstStyle/>
          <a:p>
            <a:endParaRPr lang="es-PA"/>
          </a:p>
        </p:txBody>
      </p:sp>
      <p:pic>
        <p:nvPicPr>
          <p:cNvPr id="22" name="Image 2" descr="preencoded.png"/>
          <p:cNvPicPr>
            <a:picLocks noChangeAspect="1"/>
          </p:cNvPicPr>
          <p:nvPr/>
        </p:nvPicPr>
        <p:blipFill>
          <a:blip r:embed="rId5"/>
          <a:stretch>
            <a:fillRect/>
          </a:stretch>
        </p:blipFill>
        <p:spPr>
          <a:xfrm>
            <a:off x="2400300" y="2094905"/>
            <a:ext cx="85725" cy="85725"/>
          </a:xfrm>
          <a:prstGeom prst="rect">
            <a:avLst/>
          </a:prstGeom>
        </p:spPr>
      </p:pic>
      <p:sp>
        <p:nvSpPr>
          <p:cNvPr id="23" name="Text 18"/>
          <p:cNvSpPr/>
          <p:nvPr/>
        </p:nvSpPr>
        <p:spPr>
          <a:xfrm>
            <a:off x="2514600" y="2094905"/>
            <a:ext cx="1390883" cy="94655"/>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Categorización por Caso de Uso</a:t>
            </a:r>
            <a:endParaRPr lang="en-US" sz="675" dirty="0"/>
          </a:p>
        </p:txBody>
      </p:sp>
      <p:sp>
        <p:nvSpPr>
          <p:cNvPr id="24" name="Text 19"/>
          <p:cNvSpPr/>
          <p:nvPr/>
        </p:nvSpPr>
        <p:spPr>
          <a:xfrm>
            <a:off x="2514600" y="2228850"/>
            <a:ext cx="192881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Generación de propuestas</a:t>
            </a:r>
            <a:endParaRPr lang="en-US" sz="675" dirty="0"/>
          </a:p>
        </p:txBody>
      </p:sp>
      <p:sp>
        <p:nvSpPr>
          <p:cNvPr id="25" name="Text 20"/>
          <p:cNvSpPr/>
          <p:nvPr/>
        </p:nvSpPr>
        <p:spPr>
          <a:xfrm>
            <a:off x="2514600" y="2343150"/>
            <a:ext cx="192881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Documentación técnica</a:t>
            </a:r>
            <a:endParaRPr lang="en-US" sz="675" dirty="0"/>
          </a:p>
        </p:txBody>
      </p:sp>
      <p:sp>
        <p:nvSpPr>
          <p:cNvPr id="26" name="Text 21"/>
          <p:cNvSpPr/>
          <p:nvPr/>
        </p:nvSpPr>
        <p:spPr>
          <a:xfrm>
            <a:off x="2514600" y="2457450"/>
            <a:ext cx="192881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Análisis de requisitos</a:t>
            </a:r>
            <a:endParaRPr lang="en-US" sz="675" dirty="0"/>
          </a:p>
        </p:txBody>
      </p:sp>
      <p:sp>
        <p:nvSpPr>
          <p:cNvPr id="27" name="Text 22"/>
          <p:cNvSpPr/>
          <p:nvPr/>
        </p:nvSpPr>
        <p:spPr>
          <a:xfrm>
            <a:off x="2514600" y="2571750"/>
            <a:ext cx="192881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Troubleshooting</a:t>
            </a:r>
            <a:endParaRPr lang="en-US" sz="675" dirty="0"/>
          </a:p>
        </p:txBody>
      </p:sp>
      <p:sp>
        <p:nvSpPr>
          <p:cNvPr id="28" name="Text 23"/>
          <p:cNvSpPr/>
          <p:nvPr/>
        </p:nvSpPr>
        <p:spPr>
          <a:xfrm>
            <a:off x="2514600" y="2686050"/>
            <a:ext cx="192881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Comunicación con clientes</a:t>
            </a:r>
            <a:endParaRPr lang="en-US" sz="675" dirty="0"/>
          </a:p>
        </p:txBody>
      </p:sp>
      <p:sp>
        <p:nvSpPr>
          <p:cNvPr id="29" name="Shape 24"/>
          <p:cNvSpPr/>
          <p:nvPr/>
        </p:nvSpPr>
        <p:spPr>
          <a:xfrm>
            <a:off x="200025" y="2914650"/>
            <a:ext cx="4229100" cy="600075"/>
          </a:xfrm>
          <a:prstGeom prst="rect">
            <a:avLst/>
          </a:prstGeom>
          <a:solidFill>
            <a:srgbClr val="F5F3FF"/>
          </a:solidFill>
          <a:ln/>
        </p:spPr>
        <p:txBody>
          <a:bodyPr/>
          <a:lstStyle/>
          <a:p>
            <a:endParaRPr lang="es-PA"/>
          </a:p>
        </p:txBody>
      </p:sp>
      <p:pic>
        <p:nvPicPr>
          <p:cNvPr id="30" name="Image 3" descr="preencoded.png"/>
          <p:cNvPicPr>
            <a:picLocks noChangeAspect="1"/>
          </p:cNvPicPr>
          <p:nvPr/>
        </p:nvPicPr>
        <p:blipFill>
          <a:blip r:embed="rId6"/>
          <a:stretch>
            <a:fillRect/>
          </a:stretch>
        </p:blipFill>
        <p:spPr>
          <a:xfrm>
            <a:off x="257175" y="2980730"/>
            <a:ext cx="64294" cy="85725"/>
          </a:xfrm>
          <a:prstGeom prst="rect">
            <a:avLst/>
          </a:prstGeom>
        </p:spPr>
      </p:pic>
      <p:sp>
        <p:nvSpPr>
          <p:cNvPr id="31" name="Text 25"/>
          <p:cNvSpPr/>
          <p:nvPr/>
        </p:nvSpPr>
        <p:spPr>
          <a:xfrm>
            <a:off x="350044" y="2980730"/>
            <a:ext cx="1703701" cy="94655"/>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Componentes de cada Prompt Template</a:t>
            </a:r>
            <a:endParaRPr lang="en-US" sz="675" dirty="0"/>
          </a:p>
        </p:txBody>
      </p:sp>
      <p:sp>
        <p:nvSpPr>
          <p:cNvPr id="32" name="Text 26"/>
          <p:cNvSpPr/>
          <p:nvPr/>
        </p:nvSpPr>
        <p:spPr>
          <a:xfrm>
            <a:off x="371475" y="3114675"/>
            <a:ext cx="204311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Propósito y contexto de uso</a:t>
            </a:r>
            <a:endParaRPr lang="en-US" sz="675" dirty="0"/>
          </a:p>
        </p:txBody>
      </p:sp>
      <p:sp>
        <p:nvSpPr>
          <p:cNvPr id="33" name="Text 27"/>
          <p:cNvSpPr/>
          <p:nvPr/>
        </p:nvSpPr>
        <p:spPr>
          <a:xfrm>
            <a:off x="2400300" y="3114675"/>
            <a:ext cx="204311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Estructura base del prompt</a:t>
            </a:r>
            <a:endParaRPr lang="en-US" sz="675" dirty="0"/>
          </a:p>
        </p:txBody>
      </p:sp>
      <p:sp>
        <p:nvSpPr>
          <p:cNvPr id="34" name="Text 28"/>
          <p:cNvSpPr/>
          <p:nvPr/>
        </p:nvSpPr>
        <p:spPr>
          <a:xfrm>
            <a:off x="371475" y="3228975"/>
            <a:ext cx="204311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Variables a personalizar</a:t>
            </a:r>
            <a:endParaRPr lang="en-US" sz="675" dirty="0"/>
          </a:p>
        </p:txBody>
      </p:sp>
      <p:sp>
        <p:nvSpPr>
          <p:cNvPr id="35" name="Text 29"/>
          <p:cNvSpPr/>
          <p:nvPr/>
        </p:nvSpPr>
        <p:spPr>
          <a:xfrm>
            <a:off x="2400300" y="3228975"/>
            <a:ext cx="204311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Ejemplos de resultados esperados</a:t>
            </a:r>
            <a:endParaRPr lang="en-US" sz="675" dirty="0"/>
          </a:p>
        </p:txBody>
      </p:sp>
      <p:sp>
        <p:nvSpPr>
          <p:cNvPr id="36" name="Text 30"/>
          <p:cNvSpPr/>
          <p:nvPr/>
        </p:nvSpPr>
        <p:spPr>
          <a:xfrm>
            <a:off x="371475" y="3343275"/>
            <a:ext cx="2043113"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Historial de mejoras y versiones</a:t>
            </a:r>
            <a:endParaRPr lang="en-US" sz="675" dirty="0"/>
          </a:p>
        </p:txBody>
      </p:sp>
      <p:sp>
        <p:nvSpPr>
          <p:cNvPr id="37" name="Shape 31"/>
          <p:cNvSpPr/>
          <p:nvPr/>
        </p:nvSpPr>
        <p:spPr>
          <a:xfrm>
            <a:off x="4629150" y="614363"/>
            <a:ext cx="4400550" cy="2214563"/>
          </a:xfrm>
          <a:prstGeom prst="rect">
            <a:avLst/>
          </a:prstGeom>
          <a:solidFill>
            <a:srgbClr val="FFFFFF"/>
          </a:solidFill>
          <a:ln/>
        </p:spPr>
        <p:txBody>
          <a:bodyPr/>
          <a:lstStyle/>
          <a:p>
            <a:endParaRPr lang="es-PA"/>
          </a:p>
        </p:txBody>
      </p:sp>
      <p:sp>
        <p:nvSpPr>
          <p:cNvPr id="38" name="Text 32"/>
          <p:cNvSpPr/>
          <p:nvPr/>
        </p:nvSpPr>
        <p:spPr>
          <a:xfrm>
            <a:off x="4714875" y="700088"/>
            <a:ext cx="4300538" cy="214313"/>
          </a:xfrm>
          <a:prstGeom prst="rect">
            <a:avLst/>
          </a:prstGeom>
          <a:noFill/>
          <a:ln/>
        </p:spPr>
        <p:txBody>
          <a:bodyPr wrap="none" lIns="0" tIns="0" rIns="0" bIns="0" rtlCol="0" anchor="ctr">
            <a:spAutoFit/>
          </a:bodyPr>
          <a:lstStyle/>
          <a:p>
            <a:pPr marL="0" indent="0">
              <a:buNone/>
            </a:pPr>
            <a:r>
              <a:rPr lang="en-US" sz="1125" b="1" dirty="0">
                <a:solidFill>
                  <a:srgbClr val="059669"/>
                </a:solidFill>
                <a:latin typeface="Segoe UI" pitchFamily="34" charset="0"/>
                <a:ea typeface="Segoe UI" pitchFamily="34" charset="-122"/>
                <a:cs typeface="Segoe UI" pitchFamily="34" charset="-120"/>
              </a:rPr>
              <a:t>Ejemplos de Prompt Templates</a:t>
            </a:r>
            <a:endParaRPr lang="en-US" sz="1125" dirty="0"/>
          </a:p>
        </p:txBody>
      </p:sp>
      <p:sp>
        <p:nvSpPr>
          <p:cNvPr id="39" name="Shape 33"/>
          <p:cNvSpPr/>
          <p:nvPr/>
        </p:nvSpPr>
        <p:spPr>
          <a:xfrm>
            <a:off x="4714875" y="971550"/>
            <a:ext cx="1057275" cy="217884"/>
          </a:xfrm>
          <a:prstGeom prst="rect">
            <a:avLst/>
          </a:prstGeom>
          <a:solidFill>
            <a:srgbClr val="E9ECEF"/>
          </a:solidFill>
          <a:ln/>
        </p:spPr>
        <p:txBody>
          <a:bodyPr/>
          <a:lstStyle/>
          <a:p>
            <a:endParaRPr lang="es-PA"/>
          </a:p>
        </p:txBody>
      </p:sp>
      <p:sp>
        <p:nvSpPr>
          <p:cNvPr id="40" name="Text 34"/>
          <p:cNvSpPr/>
          <p:nvPr/>
        </p:nvSpPr>
        <p:spPr>
          <a:xfrm>
            <a:off x="4714875" y="971550"/>
            <a:ext cx="1128713" cy="217884"/>
          </a:xfrm>
          <a:prstGeom prst="rect">
            <a:avLst/>
          </a:prstGeom>
          <a:noFill/>
          <a:ln/>
        </p:spPr>
        <p:txBody>
          <a:bodyPr wrap="square" lIns="51054" tIns="51054" rIns="51054" bIns="51054"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Departamento</a:t>
            </a:r>
            <a:endParaRPr lang="en-US" sz="675" dirty="0"/>
          </a:p>
        </p:txBody>
      </p:sp>
      <p:sp>
        <p:nvSpPr>
          <p:cNvPr id="41" name="Shape 35"/>
          <p:cNvSpPr/>
          <p:nvPr/>
        </p:nvSpPr>
        <p:spPr>
          <a:xfrm>
            <a:off x="5772150" y="971550"/>
            <a:ext cx="1057275" cy="217884"/>
          </a:xfrm>
          <a:prstGeom prst="rect">
            <a:avLst/>
          </a:prstGeom>
          <a:solidFill>
            <a:srgbClr val="E9ECEF"/>
          </a:solidFill>
          <a:ln/>
        </p:spPr>
        <p:txBody>
          <a:bodyPr/>
          <a:lstStyle/>
          <a:p>
            <a:endParaRPr lang="es-PA"/>
          </a:p>
        </p:txBody>
      </p:sp>
      <p:sp>
        <p:nvSpPr>
          <p:cNvPr id="42" name="Text 36"/>
          <p:cNvSpPr/>
          <p:nvPr/>
        </p:nvSpPr>
        <p:spPr>
          <a:xfrm>
            <a:off x="5772150" y="971550"/>
            <a:ext cx="1128713" cy="217884"/>
          </a:xfrm>
          <a:prstGeom prst="rect">
            <a:avLst/>
          </a:prstGeom>
          <a:noFill/>
          <a:ln/>
        </p:spPr>
        <p:txBody>
          <a:bodyPr wrap="square" lIns="51054" tIns="51054" rIns="51054" bIns="51054"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Caso de Uso</a:t>
            </a:r>
            <a:endParaRPr lang="en-US" sz="675" dirty="0"/>
          </a:p>
        </p:txBody>
      </p:sp>
      <p:sp>
        <p:nvSpPr>
          <p:cNvPr id="43" name="Shape 37"/>
          <p:cNvSpPr/>
          <p:nvPr/>
        </p:nvSpPr>
        <p:spPr>
          <a:xfrm>
            <a:off x="6829425" y="971550"/>
            <a:ext cx="2114550" cy="217884"/>
          </a:xfrm>
          <a:prstGeom prst="rect">
            <a:avLst/>
          </a:prstGeom>
          <a:solidFill>
            <a:srgbClr val="E9ECEF"/>
          </a:solidFill>
          <a:ln/>
        </p:spPr>
        <p:txBody>
          <a:bodyPr/>
          <a:lstStyle/>
          <a:p>
            <a:endParaRPr lang="es-PA"/>
          </a:p>
        </p:txBody>
      </p:sp>
      <p:sp>
        <p:nvSpPr>
          <p:cNvPr id="44" name="Text 38"/>
          <p:cNvSpPr/>
          <p:nvPr/>
        </p:nvSpPr>
        <p:spPr>
          <a:xfrm>
            <a:off x="6829425" y="971550"/>
            <a:ext cx="2185988" cy="217884"/>
          </a:xfrm>
          <a:prstGeom prst="rect">
            <a:avLst/>
          </a:prstGeom>
          <a:noFill/>
          <a:ln/>
        </p:spPr>
        <p:txBody>
          <a:bodyPr wrap="square" lIns="51054" tIns="51054" rIns="51054" bIns="51054" rtlCol="0" anchor="ctr">
            <a:spAutoFit/>
          </a:bodyPr>
          <a:lstStyle/>
          <a:p>
            <a:pPr marL="0" indent="0" algn="l">
              <a:buNone/>
            </a:pPr>
            <a:r>
              <a:rPr lang="en-US" sz="675" b="1" dirty="0">
                <a:solidFill>
                  <a:srgbClr val="374151"/>
                </a:solidFill>
                <a:latin typeface="Segoe UI" pitchFamily="34" charset="0"/>
                <a:ea typeface="Segoe UI" pitchFamily="34" charset="-122"/>
                <a:cs typeface="Segoe UI" pitchFamily="34" charset="-120"/>
              </a:rPr>
              <a:t>Prompt Template</a:t>
            </a:r>
            <a:endParaRPr lang="en-US" sz="675" dirty="0"/>
          </a:p>
        </p:txBody>
      </p:sp>
      <p:sp>
        <p:nvSpPr>
          <p:cNvPr id="45" name="Text 39"/>
          <p:cNvSpPr/>
          <p:nvPr/>
        </p:nvSpPr>
        <p:spPr>
          <a:xfrm>
            <a:off x="4714875" y="1189434"/>
            <a:ext cx="1128713" cy="778669"/>
          </a:xfrm>
          <a:prstGeom prst="rect">
            <a:avLst/>
          </a:prstGeom>
          <a:noFill/>
          <a:ln/>
        </p:spPr>
        <p:txBody>
          <a:bodyPr wrap="square" lIns="51054" tIns="51054" rIns="51054" bIns="51054"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Soporte Técnico</a:t>
            </a:r>
            <a:endParaRPr lang="en-US" sz="675" dirty="0"/>
          </a:p>
        </p:txBody>
      </p:sp>
      <p:sp>
        <p:nvSpPr>
          <p:cNvPr id="46" name="Text 40"/>
          <p:cNvSpPr/>
          <p:nvPr/>
        </p:nvSpPr>
        <p:spPr>
          <a:xfrm>
            <a:off x="5772150" y="1189434"/>
            <a:ext cx="1128713" cy="778669"/>
          </a:xfrm>
          <a:prstGeom prst="rect">
            <a:avLst/>
          </a:prstGeom>
          <a:noFill/>
          <a:ln/>
        </p:spPr>
        <p:txBody>
          <a:bodyPr wrap="square" lIns="51054" tIns="51054" rIns="51054" bIns="51054"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Troubleshooting</a:t>
            </a:r>
            <a:endParaRPr lang="en-US" sz="675" dirty="0"/>
          </a:p>
        </p:txBody>
      </p:sp>
      <p:sp>
        <p:nvSpPr>
          <p:cNvPr id="47" name="Text 41"/>
          <p:cNvSpPr/>
          <p:nvPr/>
        </p:nvSpPr>
        <p:spPr>
          <a:xfrm>
            <a:off x="6829425" y="1267529"/>
            <a:ext cx="2185988" cy="622478"/>
          </a:xfrm>
          <a:prstGeom prst="rect">
            <a:avLst/>
          </a:prstGeom>
          <a:noFill/>
          <a:ln/>
        </p:spPr>
        <p:txBody>
          <a:bodyPr wrap="square" lIns="51054" tIns="51054" rIns="51054" bIns="51054" rtlCol="0" anchor="ctr">
            <a:spAutoFit/>
          </a:bodyPr>
          <a:lstStyle/>
          <a:p>
            <a:pPr marL="0" indent="0">
              <a:buNone/>
            </a:pPr>
            <a:r>
              <a:rPr lang="en-US" sz="675" dirty="0">
                <a:solidFill>
                  <a:srgbClr val="059669"/>
                </a:solidFill>
                <a:latin typeface="Segoe UI" pitchFamily="34" charset="0"/>
                <a:ea typeface="Segoe UI" pitchFamily="34" charset="-122"/>
                <a:cs typeface="Segoe UI" pitchFamily="34" charset="-120"/>
              </a:rPr>
              <a:t>"Actúa como especialista nivel 3 de  con experiencia en [TECNOLOGÍA]. Cliente del sector [INDUSTRIA] con problema: [DESCRIPCIÓN]. Entorno: [DETALLES]. Genera plan con: 1) Verificaciones, 2) Comandos, 3) Interpretación, 4) Soluciones, 5) Escalamiento."</a:t>
            </a:r>
            <a:endParaRPr lang="en-US" sz="675" dirty="0"/>
          </a:p>
        </p:txBody>
      </p:sp>
      <p:sp>
        <p:nvSpPr>
          <p:cNvPr id="48" name="Text 42"/>
          <p:cNvSpPr/>
          <p:nvPr/>
        </p:nvSpPr>
        <p:spPr>
          <a:xfrm>
            <a:off x="4714875" y="1968103"/>
            <a:ext cx="1128713" cy="775097"/>
          </a:xfrm>
          <a:prstGeom prst="rect">
            <a:avLst/>
          </a:prstGeom>
          <a:noFill/>
          <a:ln/>
        </p:spPr>
        <p:txBody>
          <a:bodyPr wrap="square" lIns="51054" tIns="51054" rIns="51054" bIns="51054"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Ventas</a:t>
            </a:r>
            <a:endParaRPr lang="en-US" sz="675" dirty="0"/>
          </a:p>
        </p:txBody>
      </p:sp>
      <p:sp>
        <p:nvSpPr>
          <p:cNvPr id="49" name="Text 43"/>
          <p:cNvSpPr/>
          <p:nvPr/>
        </p:nvSpPr>
        <p:spPr>
          <a:xfrm>
            <a:off x="5772150" y="1968103"/>
            <a:ext cx="1128713" cy="775097"/>
          </a:xfrm>
          <a:prstGeom prst="rect">
            <a:avLst/>
          </a:prstGeom>
          <a:noFill/>
          <a:ln/>
        </p:spPr>
        <p:txBody>
          <a:bodyPr wrap="square" lIns="51054" tIns="51054" rIns="51054" bIns="51054"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Propuesta Comercial</a:t>
            </a:r>
            <a:endParaRPr lang="en-US" sz="675" dirty="0"/>
          </a:p>
        </p:txBody>
      </p:sp>
      <p:sp>
        <p:nvSpPr>
          <p:cNvPr id="50" name="Text 44"/>
          <p:cNvSpPr/>
          <p:nvPr/>
        </p:nvSpPr>
        <p:spPr>
          <a:xfrm>
            <a:off x="6829425" y="1992475"/>
            <a:ext cx="2185988" cy="726353"/>
          </a:xfrm>
          <a:prstGeom prst="rect">
            <a:avLst/>
          </a:prstGeom>
          <a:noFill/>
          <a:ln/>
        </p:spPr>
        <p:txBody>
          <a:bodyPr wrap="square" lIns="51054" tIns="51054" rIns="51054" bIns="51054" rtlCol="0" anchor="ctr">
            <a:spAutoFit/>
          </a:bodyPr>
          <a:lstStyle/>
          <a:p>
            <a:pPr marL="0" indent="0">
              <a:buNone/>
            </a:pPr>
            <a:r>
              <a:rPr lang="en-US" sz="675" dirty="0">
                <a:solidFill>
                  <a:srgbClr val="059669"/>
                </a:solidFill>
                <a:latin typeface="Segoe UI" pitchFamily="34" charset="0"/>
                <a:ea typeface="Segoe UI" pitchFamily="34" charset="-122"/>
                <a:cs typeface="Segoe UI" pitchFamily="34" charset="-120"/>
              </a:rPr>
              <a:t>"Actúa como arquitecto de soluciones de  especializado en [ÁREA]. Genera propuesta para cliente del sector [INDUSTRIA] con: [DETALLES]. Sus desafíos: [DESAFÍOS]. Incluye: 1) Resumen, 2) Solución recomendada, 3) Arquitectura, 4) Beneficios, 5) Casos similares, 6) Próximos pasos."</a:t>
            </a:r>
            <a:endParaRPr lang="en-US" sz="675" dirty="0"/>
          </a:p>
        </p:txBody>
      </p:sp>
      <p:sp>
        <p:nvSpPr>
          <p:cNvPr id="51" name="Shape 45"/>
          <p:cNvSpPr/>
          <p:nvPr/>
        </p:nvSpPr>
        <p:spPr>
          <a:xfrm>
            <a:off x="4629150" y="2900363"/>
            <a:ext cx="4400550" cy="1928813"/>
          </a:xfrm>
          <a:prstGeom prst="rect">
            <a:avLst/>
          </a:prstGeom>
          <a:solidFill>
            <a:srgbClr val="FFFFFF"/>
          </a:solidFill>
          <a:ln/>
        </p:spPr>
        <p:txBody>
          <a:bodyPr/>
          <a:lstStyle/>
          <a:p>
            <a:endParaRPr lang="es-PA"/>
          </a:p>
        </p:txBody>
      </p:sp>
      <p:sp>
        <p:nvSpPr>
          <p:cNvPr id="52" name="Text 46"/>
          <p:cNvSpPr/>
          <p:nvPr/>
        </p:nvSpPr>
        <p:spPr>
          <a:xfrm>
            <a:off x="4714875" y="2986088"/>
            <a:ext cx="4300538" cy="214313"/>
          </a:xfrm>
          <a:prstGeom prst="rect">
            <a:avLst/>
          </a:prstGeom>
          <a:noFill/>
          <a:ln/>
        </p:spPr>
        <p:txBody>
          <a:bodyPr wrap="none" lIns="0" tIns="0" rIns="0" bIns="0" rtlCol="0" anchor="ctr">
            <a:spAutoFit/>
          </a:bodyPr>
          <a:lstStyle/>
          <a:p>
            <a:pPr marL="0" indent="0">
              <a:buNone/>
            </a:pPr>
            <a:r>
              <a:rPr lang="en-US" sz="1125" b="1" dirty="0">
                <a:solidFill>
                  <a:srgbClr val="059669"/>
                </a:solidFill>
                <a:latin typeface="Segoe UI" pitchFamily="34" charset="0"/>
                <a:ea typeface="Segoe UI" pitchFamily="34" charset="-122"/>
                <a:cs typeface="Segoe UI" pitchFamily="34" charset="-120"/>
              </a:rPr>
              <a:t>Ejercicio Práctico con Gemini</a:t>
            </a:r>
            <a:endParaRPr lang="en-US" sz="1125" dirty="0"/>
          </a:p>
        </p:txBody>
      </p:sp>
      <p:pic>
        <p:nvPicPr>
          <p:cNvPr id="53" name="Image 4" descr="preencoded.png"/>
          <p:cNvPicPr>
            <a:picLocks noChangeAspect="1"/>
          </p:cNvPicPr>
          <p:nvPr/>
        </p:nvPicPr>
        <p:blipFill>
          <a:blip r:embed="rId7"/>
          <a:stretch>
            <a:fillRect/>
          </a:stretch>
        </p:blipFill>
        <p:spPr>
          <a:xfrm>
            <a:off x="4743450" y="3295055"/>
            <a:ext cx="107156" cy="85725"/>
          </a:xfrm>
          <a:prstGeom prst="rect">
            <a:avLst/>
          </a:prstGeom>
        </p:spPr>
      </p:pic>
      <p:sp>
        <p:nvSpPr>
          <p:cNvPr id="54" name="Text 47"/>
          <p:cNvSpPr/>
          <p:nvPr/>
        </p:nvSpPr>
        <p:spPr>
          <a:xfrm>
            <a:off x="4879181" y="3295055"/>
            <a:ext cx="914679" cy="94655"/>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Herramienta: Gemini</a:t>
            </a:r>
            <a:endParaRPr lang="en-US" sz="675" dirty="0"/>
          </a:p>
        </p:txBody>
      </p:sp>
      <p:sp>
        <p:nvSpPr>
          <p:cNvPr id="55" name="Text 48"/>
          <p:cNvSpPr/>
          <p:nvPr/>
        </p:nvSpPr>
        <p:spPr>
          <a:xfrm>
            <a:off x="4714875" y="3457575"/>
            <a:ext cx="4300538" cy="114300"/>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Desarrollo de Prompt Templates para Casos Específicos</a:t>
            </a:r>
            <a:endParaRPr lang="en-US" sz="675" dirty="0"/>
          </a:p>
        </p:txBody>
      </p:sp>
      <p:sp>
        <p:nvSpPr>
          <p:cNvPr id="56" name="Text 49"/>
          <p:cNvSpPr/>
          <p:nvPr/>
        </p:nvSpPr>
        <p:spPr>
          <a:xfrm>
            <a:off x="4829175" y="3571875"/>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Acceda a Gemini (gemini.google.com)</a:t>
            </a:r>
            <a:endParaRPr lang="en-US" sz="675" dirty="0"/>
          </a:p>
        </p:txBody>
      </p:sp>
      <p:sp>
        <p:nvSpPr>
          <p:cNvPr id="57" name="Text 50"/>
          <p:cNvSpPr/>
          <p:nvPr/>
        </p:nvSpPr>
        <p:spPr>
          <a:xfrm>
            <a:off x="4829175" y="3686175"/>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Identifique un caso de uso recurrente en su departamento</a:t>
            </a:r>
            <a:endParaRPr lang="en-US" sz="675" dirty="0"/>
          </a:p>
        </p:txBody>
      </p:sp>
      <p:sp>
        <p:nvSpPr>
          <p:cNvPr id="58" name="Text 51"/>
          <p:cNvSpPr/>
          <p:nvPr/>
        </p:nvSpPr>
        <p:spPr>
          <a:xfrm>
            <a:off x="4829175" y="3800475"/>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Desarrolle un prompt template siguiendo la estructura recomendada</a:t>
            </a:r>
            <a:endParaRPr lang="en-US" sz="675" dirty="0"/>
          </a:p>
        </p:txBody>
      </p:sp>
      <p:sp>
        <p:nvSpPr>
          <p:cNvPr id="59" name="Text 52"/>
          <p:cNvSpPr/>
          <p:nvPr/>
        </p:nvSpPr>
        <p:spPr>
          <a:xfrm>
            <a:off x="4829175" y="3914775"/>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Pruebe el template con diferentes variables y escenarios</a:t>
            </a:r>
            <a:endParaRPr lang="en-US" sz="675" dirty="0"/>
          </a:p>
        </p:txBody>
      </p:sp>
      <p:sp>
        <p:nvSpPr>
          <p:cNvPr id="60" name="Text 53"/>
          <p:cNvSpPr/>
          <p:nvPr/>
        </p:nvSpPr>
        <p:spPr>
          <a:xfrm>
            <a:off x="4829175" y="4029075"/>
            <a:ext cx="4186238" cy="114300"/>
          </a:xfrm>
          <a:prstGeom prst="rect">
            <a:avLst/>
          </a:prstGeom>
          <a:noFill/>
          <a:ln/>
        </p:spPr>
        <p:txBody>
          <a:bodyPr wrap="none" lIns="0" tIns="0" rIns="0" bIns="0" rtlCol="0" anchor="ctr">
            <a:spAutoFit/>
          </a:bodyPr>
          <a:lstStyle/>
          <a:p>
            <a:pPr marL="0" indent="0" algn="l">
              <a:buNone/>
            </a:pPr>
            <a:r>
              <a:rPr lang="en-US" sz="675" dirty="0">
                <a:solidFill>
                  <a:srgbClr val="374151"/>
                </a:solidFill>
                <a:latin typeface="Segoe UI" pitchFamily="34" charset="0"/>
                <a:ea typeface="Segoe UI" pitchFamily="34" charset="-122"/>
                <a:cs typeface="Segoe UI" pitchFamily="34" charset="-120"/>
              </a:rPr>
              <a:t>Refine el template basado en los resultados</a:t>
            </a:r>
            <a:endParaRPr lang="en-US" sz="675" dirty="0"/>
          </a:p>
        </p:txBody>
      </p:sp>
      <p:sp>
        <p:nvSpPr>
          <p:cNvPr id="61" name="Shape 54"/>
          <p:cNvSpPr/>
          <p:nvPr/>
        </p:nvSpPr>
        <p:spPr>
          <a:xfrm>
            <a:off x="4714875" y="4171950"/>
            <a:ext cx="4229100" cy="571500"/>
          </a:xfrm>
          <a:prstGeom prst="rect">
            <a:avLst/>
          </a:prstGeom>
          <a:solidFill>
            <a:srgbClr val="F3F4F6"/>
          </a:solidFill>
          <a:ln/>
        </p:spPr>
        <p:txBody>
          <a:bodyPr/>
          <a:lstStyle/>
          <a:p>
            <a:endParaRPr lang="es-PA"/>
          </a:p>
        </p:txBody>
      </p:sp>
      <p:sp>
        <p:nvSpPr>
          <p:cNvPr id="62" name="Text 55"/>
          <p:cNvSpPr/>
          <p:nvPr/>
        </p:nvSpPr>
        <p:spPr>
          <a:xfrm>
            <a:off x="4743450" y="4262887"/>
            <a:ext cx="4243388" cy="103875"/>
          </a:xfrm>
          <a:prstGeom prst="rect">
            <a:avLst/>
          </a:prstGeom>
          <a:noFill/>
          <a:ln/>
        </p:spPr>
        <p:txBody>
          <a:bodyPr wrap="square" lIns="0" tIns="0" rIns="0" bIns="0" rtlCol="0" anchor="ctr">
            <a:spAutoFit/>
          </a:bodyPr>
          <a:lstStyle/>
          <a:p>
            <a:pPr marL="0" indent="0">
              <a:buNone/>
            </a:pPr>
            <a:r>
              <a:rPr lang="en-US" sz="675" dirty="0">
                <a:solidFill>
                  <a:srgbClr val="374151"/>
                </a:solidFill>
                <a:latin typeface="ui-monospace" pitchFamily="34" charset="0"/>
                <a:ea typeface="ui-monospace" pitchFamily="34" charset="-122"/>
                <a:cs typeface="ui-monospace" pitchFamily="34" charset="-120"/>
              </a:rPr>
              <a:t>Estoy creando una biblioteca de prompts para . Ayúdame a crear un template para:</a:t>
            </a:r>
            <a:endParaRPr lang="en-US" sz="675" dirty="0"/>
          </a:p>
        </p:txBody>
      </p:sp>
      <p:sp>
        <p:nvSpPr>
          <p:cNvPr id="63" name="Text 56"/>
          <p:cNvSpPr/>
          <p:nvPr/>
        </p:nvSpPr>
        <p:spPr>
          <a:xfrm>
            <a:off x="4743450" y="4429125"/>
            <a:ext cx="4243388"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ui-monospace" pitchFamily="34" charset="0"/>
                <a:ea typeface="ui-monospace" pitchFamily="34" charset="-122"/>
                <a:cs typeface="ui-monospace" pitchFamily="34" charset="-120"/>
              </a:rPr>
              <a:t>Departamento: Preventa Técnica</a:t>
            </a:r>
            <a:endParaRPr lang="en-US" sz="675" dirty="0"/>
          </a:p>
        </p:txBody>
      </p:sp>
      <p:sp>
        <p:nvSpPr>
          <p:cNvPr id="64" name="Text 57"/>
          <p:cNvSpPr/>
          <p:nvPr/>
        </p:nvSpPr>
        <p:spPr>
          <a:xfrm>
            <a:off x="4743450" y="4543425"/>
            <a:ext cx="4243388" cy="114300"/>
          </a:xfrm>
          <a:prstGeom prst="rect">
            <a:avLst/>
          </a:prstGeom>
          <a:noFill/>
          <a:ln/>
        </p:spPr>
        <p:txBody>
          <a:bodyPr wrap="none" lIns="0" tIns="0" rIns="0" bIns="0" rtlCol="0" anchor="ctr">
            <a:spAutoFit/>
          </a:bodyPr>
          <a:lstStyle/>
          <a:p>
            <a:pPr marL="0" indent="0">
              <a:buNone/>
            </a:pPr>
            <a:r>
              <a:rPr lang="en-US" sz="675" dirty="0">
                <a:solidFill>
                  <a:srgbClr val="374151"/>
                </a:solidFill>
                <a:latin typeface="ui-monospace" pitchFamily="34" charset="0"/>
                <a:ea typeface="ui-monospace" pitchFamily="34" charset="-122"/>
                <a:cs typeface="ui-monospace" pitchFamily="34" charset="-120"/>
              </a:rPr>
              <a:t>Caso de uso: Análisis de RFPs y extracción de requisitos técnicos</a:t>
            </a:r>
            <a:endParaRPr lang="en-US" sz="675" dirty="0"/>
          </a:p>
        </p:txBody>
      </p:sp>
      <p:sp>
        <p:nvSpPr>
          <p:cNvPr id="65" name="Text 58"/>
          <p:cNvSpPr/>
          <p:nvPr/>
        </p:nvSpPr>
        <p:spPr>
          <a:xfrm>
            <a:off x="4743450" y="4657725"/>
            <a:ext cx="4243388" cy="228600"/>
          </a:xfrm>
          <a:prstGeom prst="rect">
            <a:avLst/>
          </a:prstGeom>
          <a:noFill/>
          <a:ln/>
        </p:spPr>
        <p:txBody>
          <a:bodyPr wrap="square" lIns="0" tIns="0" rIns="0" bIns="0" rtlCol="0" anchor="ctr">
            <a:spAutoFit/>
          </a:bodyPr>
          <a:lstStyle/>
          <a:p>
            <a:pPr marL="0" indent="0">
              <a:buNone/>
            </a:pPr>
            <a:r>
              <a:rPr lang="en-US" sz="675" dirty="0">
                <a:solidFill>
                  <a:srgbClr val="374151"/>
                </a:solidFill>
                <a:latin typeface="ui-monospace" pitchFamily="34" charset="0"/>
                <a:ea typeface="ui-monospace" pitchFamily="34" charset="-122"/>
                <a:cs typeface="ui-monospace" pitchFamily="34" charset="-120"/>
              </a:rPr>
              <a:t>El template debe incluir: 1) Instrucciones claras, 2) Variables personalizables, 3) Estructura para el output</a:t>
            </a:r>
            <a:endParaRPr lang="en-US" sz="675" dirty="0"/>
          </a:p>
        </p:txBody>
      </p:sp>
      <p:sp>
        <p:nvSpPr>
          <p:cNvPr id="66" name="Shape 59"/>
          <p:cNvSpPr/>
          <p:nvPr/>
        </p:nvSpPr>
        <p:spPr>
          <a:xfrm>
            <a:off x="42863" y="5209580"/>
            <a:ext cx="8915400" cy="371475"/>
          </a:xfrm>
          <a:prstGeom prst="rect">
            <a:avLst/>
          </a:prstGeom>
          <a:solidFill>
            <a:srgbClr val="FFFBEB"/>
          </a:solidFill>
          <a:ln/>
        </p:spPr>
        <p:txBody>
          <a:bodyPr/>
          <a:lstStyle/>
          <a:p>
            <a:endParaRPr lang="es-PA"/>
          </a:p>
        </p:txBody>
      </p:sp>
      <p:sp>
        <p:nvSpPr>
          <p:cNvPr id="67" name="Shape 60"/>
          <p:cNvSpPr/>
          <p:nvPr/>
        </p:nvSpPr>
        <p:spPr>
          <a:xfrm>
            <a:off x="42863" y="5209580"/>
            <a:ext cx="35719" cy="371475"/>
          </a:xfrm>
          <a:prstGeom prst="rect">
            <a:avLst/>
          </a:prstGeom>
          <a:solidFill>
            <a:srgbClr val="EA580C"/>
          </a:solidFill>
          <a:ln/>
        </p:spPr>
        <p:txBody>
          <a:bodyPr/>
          <a:lstStyle/>
          <a:p>
            <a:endParaRPr lang="es-PA"/>
          </a:p>
        </p:txBody>
      </p:sp>
      <p:pic>
        <p:nvPicPr>
          <p:cNvPr id="68" name="Image 5" descr="preencoded.png"/>
          <p:cNvPicPr>
            <a:picLocks noChangeAspect="1"/>
          </p:cNvPicPr>
          <p:nvPr/>
        </p:nvPicPr>
        <p:blipFill>
          <a:blip r:embed="rId8"/>
          <a:stretch>
            <a:fillRect/>
          </a:stretch>
        </p:blipFill>
        <p:spPr>
          <a:xfrm>
            <a:off x="114301" y="5289947"/>
            <a:ext cx="64294" cy="85725"/>
          </a:xfrm>
          <a:prstGeom prst="rect">
            <a:avLst/>
          </a:prstGeom>
        </p:spPr>
      </p:pic>
      <p:sp>
        <p:nvSpPr>
          <p:cNvPr id="69" name="Text 61"/>
          <p:cNvSpPr/>
          <p:nvPr/>
        </p:nvSpPr>
        <p:spPr>
          <a:xfrm>
            <a:off x="207169" y="5289947"/>
            <a:ext cx="957542" cy="94655"/>
          </a:xfrm>
          <a:prstGeom prst="rect">
            <a:avLst/>
          </a:prstGeom>
          <a:noFill/>
          <a:ln/>
        </p:spPr>
        <p:txBody>
          <a:bodyPr wrap="none" lIns="0" tIns="0" rIns="0" bIns="0" rtlCol="0" anchor="ctr">
            <a:spAutoFit/>
          </a:bodyPr>
          <a:lstStyle/>
          <a:p>
            <a:pPr marL="0" indent="0">
              <a:buNone/>
            </a:pPr>
            <a:r>
              <a:rPr lang="en-US" sz="675" b="1" dirty="0">
                <a:solidFill>
                  <a:srgbClr val="374151"/>
                </a:solidFill>
                <a:latin typeface="Segoe UI" pitchFamily="34" charset="0"/>
                <a:ea typeface="Segoe UI" pitchFamily="34" charset="-122"/>
                <a:cs typeface="Segoe UI" pitchFamily="34" charset="-120"/>
              </a:rPr>
              <a:t>Pregunta Estratégica:</a:t>
            </a:r>
            <a:endParaRPr lang="en-US" sz="675" dirty="0"/>
          </a:p>
        </p:txBody>
      </p:sp>
      <p:sp>
        <p:nvSpPr>
          <p:cNvPr id="70" name="Text 62"/>
          <p:cNvSpPr/>
          <p:nvPr/>
        </p:nvSpPr>
        <p:spPr>
          <a:xfrm>
            <a:off x="114301" y="5400529"/>
            <a:ext cx="5474256" cy="103875"/>
          </a:xfrm>
          <a:prstGeom prst="rect">
            <a:avLst/>
          </a:prstGeom>
          <a:noFill/>
          <a:ln/>
        </p:spPr>
        <p:txBody>
          <a:bodyPr wrap="none" lIns="0" tIns="0" rIns="0" bIns="0" rtlCol="0" anchor="ctr">
            <a:spAutoFit/>
          </a:bodyPr>
          <a:lstStyle/>
          <a:p>
            <a:pPr marL="0" indent="0">
              <a:buNone/>
            </a:pPr>
            <a:r>
              <a:rPr lang="en-US" sz="675" dirty="0">
                <a:solidFill>
                  <a:srgbClr val="374151"/>
                </a:solidFill>
                <a:latin typeface="Segoe UI" pitchFamily="34" charset="0"/>
                <a:ea typeface="Segoe UI" pitchFamily="34" charset="-122"/>
                <a:cs typeface="Segoe UI" pitchFamily="34" charset="-120"/>
              </a:rPr>
              <a:t>¿Cómo </a:t>
            </a:r>
            <a:r>
              <a:rPr lang="en-US" sz="675" dirty="0" err="1">
                <a:solidFill>
                  <a:srgbClr val="374151"/>
                </a:solidFill>
                <a:latin typeface="Segoe UI" pitchFamily="34" charset="0"/>
                <a:ea typeface="Segoe UI" pitchFamily="34" charset="-122"/>
                <a:cs typeface="Segoe UI" pitchFamily="34" charset="-120"/>
              </a:rPr>
              <a:t>podría</a:t>
            </a:r>
            <a:r>
              <a:rPr lang="en-US" sz="675" dirty="0">
                <a:solidFill>
                  <a:srgbClr val="374151"/>
                </a:solidFill>
                <a:latin typeface="Segoe UI" pitchFamily="34" charset="0"/>
                <a:ea typeface="Segoe UI" pitchFamily="34" charset="-122"/>
                <a:cs typeface="Segoe UI" pitchFamily="34" charset="-120"/>
              </a:rPr>
              <a:t>  convertir su biblioteca de prompts en una ventaja competitiva que mejore la eficiencia interna y la calidad de servicio a clientes?</a:t>
            </a:r>
            <a:endParaRPr lang="en-US" sz="67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TotalTime>
  <Words>4339</Words>
  <Application>Microsoft Office PowerPoint</Application>
  <PresentationFormat>Presentación en pantalla (16:9)</PresentationFormat>
  <Paragraphs>597</Paragraphs>
  <Slides>16</Slides>
  <Notes>16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Arial</vt:lpstr>
      <vt:lpstr>Noto Sans</vt:lpstr>
      <vt:lpstr>Segoe UI</vt:lpstr>
      <vt:lpstr>ui-monospace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Ulises Gonzalez</cp:lastModifiedBy>
  <cp:revision>4</cp:revision>
  <dcterms:created xsi:type="dcterms:W3CDTF">2025-07-14T17:52:18Z</dcterms:created>
  <dcterms:modified xsi:type="dcterms:W3CDTF">2025-08-08T03:33:08Z</dcterms:modified>
</cp:coreProperties>
</file>